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0"/>
  </p:notesMasterIdLst>
  <p:handoutMasterIdLst>
    <p:handoutMasterId r:id="rId21"/>
  </p:handoutMasterIdLst>
  <p:sldIdLst>
    <p:sldId id="256" r:id="rId3"/>
    <p:sldId id="754" r:id="rId4"/>
    <p:sldId id="755" r:id="rId5"/>
    <p:sldId id="757" r:id="rId6"/>
    <p:sldId id="756" r:id="rId7"/>
    <p:sldId id="769" r:id="rId8"/>
    <p:sldId id="770" r:id="rId9"/>
    <p:sldId id="771" r:id="rId10"/>
    <p:sldId id="1017" r:id="rId11"/>
    <p:sldId id="258" r:id="rId12"/>
    <p:sldId id="773" r:id="rId13"/>
    <p:sldId id="765" r:id="rId14"/>
    <p:sldId id="758" r:id="rId15"/>
    <p:sldId id="760" r:id="rId16"/>
    <p:sldId id="763" r:id="rId17"/>
    <p:sldId id="767" r:id="rId18"/>
    <p:sldId id="265" r:id="rId19"/>
  </p:sldIdLst>
  <p:sldSz cx="18286413" cy="10287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" initials="p" lastIdx="1" clrIdx="0">
    <p:extLst>
      <p:ext uri="{19B8F6BF-5375-455C-9EA6-DF929625EA0E}">
        <p15:presenceInfo xmlns:p15="http://schemas.microsoft.com/office/powerpoint/2012/main" userId="pasc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38" autoAdjust="0"/>
    <p:restoredTop sz="94444"/>
  </p:normalViewPr>
  <p:slideViewPr>
    <p:cSldViewPr snapToGrid="0" snapToObjects="1">
      <p:cViewPr varScale="1">
        <p:scale>
          <a:sx n="90" d="100"/>
          <a:sy n="90" d="100"/>
        </p:scale>
        <p:origin x="76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2D92C-633D-0D4D-9E16-8A948D273D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BCD80-897E-B24F-8280-9E807972D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822" y="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fld id="{AAF91110-B71B-5447-8D28-ACC057D5B34B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3136A-07F0-8841-99EF-A988C34BB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48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AA302-6069-5B48-A374-03804F0266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822" y="943148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fld id="{0CA5D312-437C-324E-AD2F-F1142A119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50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22" y="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/>
          <a:lstStyle>
            <a:lvl1pPr algn="r">
              <a:defRPr sz="1100"/>
            </a:lvl1pPr>
          </a:lstStyle>
          <a:p>
            <a:fld id="{72C055AA-5871-7440-9018-1E8A6ABC7C2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05" tIns="41902" rIns="83805" bIns="419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41" y="4778400"/>
            <a:ext cx="5439982" cy="3910002"/>
          </a:xfrm>
          <a:prstGeom prst="rect">
            <a:avLst/>
          </a:prstGeom>
        </p:spPr>
        <p:txBody>
          <a:bodyPr vert="horz" lIns="83805" tIns="41902" rIns="83805" bIns="419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48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22" y="9431480"/>
            <a:ext cx="2947014" cy="498334"/>
          </a:xfrm>
          <a:prstGeom prst="rect">
            <a:avLst/>
          </a:prstGeom>
        </p:spPr>
        <p:txBody>
          <a:bodyPr vert="horz" lIns="83805" tIns="41902" rIns="83805" bIns="41902" rtlCol="0" anchor="b"/>
          <a:lstStyle>
            <a:lvl1pPr algn="r">
              <a:defRPr sz="1100"/>
            </a:lvl1pPr>
          </a:lstStyle>
          <a:p>
            <a:fld id="{C3FE6911-BD6C-C546-8DDB-1E7D58C07D5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9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5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373F-04AE-4564-B668-06968F27233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3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373F-04AE-4564-B668-06968F2723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58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373F-04AE-4564-B668-06968F27233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58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E6911-BD6C-C546-8DDB-1E7D58C07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0" y="537300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936972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18264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236528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618264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236528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EE32BD4-B3F5-0E4C-BD63-71D1257B019B}"/>
              </a:ext>
            </a:extLst>
          </p:cNvPr>
          <p:cNvCxnSpPr/>
          <p:nvPr userDrawn="1"/>
        </p:nvCxnSpPr>
        <p:spPr>
          <a:xfrm>
            <a:off x="889656" y="1272781"/>
            <a:ext cx="1399308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02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8286200" cy="102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828620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 dirty="0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914040" y="410400"/>
            <a:ext cx="16457400" cy="796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8286200" cy="10286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936972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0" y="537300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936972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18264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2365280" y="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618264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12365280" y="5373000"/>
            <a:ext cx="58878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303" y="192987"/>
            <a:ext cx="16741861" cy="1125125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en-US" altLang="ja-JP" dirty="0"/>
              <a:t>TITRE DE LA DIAPOSITIVE</a:t>
            </a:r>
            <a:endParaRPr kumimoji="1" lang="ja-JP" alt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2"/>
            <a:ext cx="16057784" cy="1043694"/>
          </a:xfrm>
        </p:spPr>
        <p:txBody>
          <a:bodyPr anchor="b">
            <a:noAutofit/>
          </a:bodyPr>
          <a:lstStyle>
            <a:lvl1pPr algn="l">
              <a:defRPr sz="55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TAPEZ VOTRE TEXTE ICI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err="1"/>
              <a:t>Tapez</a:t>
            </a:r>
            <a:r>
              <a:rPr lang="en-US" altLang="ja-JP" dirty="0"/>
              <a:t> </a:t>
            </a:r>
            <a:r>
              <a:rPr lang="en-US" altLang="ja-JP" dirty="0" err="1"/>
              <a:t>votre</a:t>
            </a:r>
            <a:r>
              <a:rPr lang="en-US" altLang="ja-JP" dirty="0"/>
              <a:t> </a:t>
            </a:r>
            <a:r>
              <a:rPr lang="en-US" altLang="ja-JP" dirty="0" err="1"/>
              <a:t>texte</a:t>
            </a:r>
            <a:r>
              <a:rPr lang="en-US" altLang="ja-JP" dirty="0"/>
              <a:t> </a:t>
            </a:r>
            <a:r>
              <a:rPr lang="en-US" altLang="ja-JP" dirty="0" err="1"/>
              <a:t>ici</a:t>
            </a:r>
            <a:endParaRPr lang="en-US" dirty="0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838061" y="9509020"/>
            <a:ext cx="2331262" cy="630034"/>
          </a:xfrm>
          <a:prstGeom prst="rect">
            <a:avLst/>
          </a:prstGeom>
        </p:spPr>
        <p:txBody>
          <a:bodyPr vert="horz" lIns="162496" tIns="81237" rIns="162496" bIns="81237" rtlCol="0" anchor="ctr"/>
          <a:lstStyle>
            <a:lvl1pPr algn="r">
              <a:defRPr sz="20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  <a:alpha val="70000"/>
                  </a:srgbClr>
                </a:solidFill>
              </a:rPr>
              <a:t>www.aeris-data.fr</a:t>
            </a: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99103" y="9463980"/>
            <a:ext cx="1080120" cy="540060"/>
          </a:xfrm>
          <a:prstGeom prst="rect">
            <a:avLst/>
          </a:prstGeom>
        </p:spPr>
        <p:txBody>
          <a:bodyPr vert="horz" lIns="162496" tIns="81237" rIns="162496" bIns="81237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>
                <a:solidFill>
                  <a:srgbClr val="D8D8D8">
                    <a:lumMod val="75000"/>
                  </a:srgbClr>
                </a:solidFill>
              </a:rPr>
              <a:pPr/>
              <a:t>‹N°›</a:t>
            </a:fld>
            <a:endParaRPr lang="en-US" dirty="0">
              <a:solidFill>
                <a:srgbClr val="D8D8D8">
                  <a:lumMod val="75000"/>
                </a:srgbClr>
              </a:solidFill>
            </a:endParaRPr>
          </a:p>
        </p:txBody>
      </p:sp>
      <p:cxnSp>
        <p:nvCxnSpPr>
          <p:cNvPr id="9" name="直線コネクタ 12"/>
          <p:cNvCxnSpPr/>
          <p:nvPr userDrawn="1"/>
        </p:nvCxnSpPr>
        <p:spPr>
          <a:xfrm flipV="1">
            <a:off x="17199101" y="9509020"/>
            <a:ext cx="0" cy="778016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828620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914040" y="410400"/>
            <a:ext cx="16457400" cy="796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10286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9369720" y="537300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369720" y="0"/>
            <a:ext cx="892332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0" y="5373000"/>
            <a:ext cx="18286200" cy="490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0"/>
            <a:ext cx="18286200" cy="1028664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  <a:alpha val="24000"/>
                </a:schemeClr>
              </a:gs>
              <a:gs pos="100000">
                <a:schemeClr val="accent1">
                  <a:tint val="66000"/>
                  <a:satMod val="160000"/>
                  <a:alpha val="2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" name="Picture 3"/>
          <p:cNvPicPr/>
          <p:nvPr/>
        </p:nvPicPr>
        <p:blipFill>
          <a:blip r:embed="rId14"/>
          <a:stretch/>
        </p:blipFill>
        <p:spPr>
          <a:xfrm>
            <a:off x="5092920" y="1630800"/>
            <a:ext cx="7965360" cy="801288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1720" y="9280440"/>
            <a:ext cx="1798560" cy="94824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16"/>
          <a:stretch/>
        </p:blipFill>
        <p:spPr>
          <a:xfrm>
            <a:off x="2060640" y="9640440"/>
            <a:ext cx="4066920" cy="24732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2266560" y="4288320"/>
            <a:ext cx="13753080" cy="1189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7200" b="0" strike="noStrike" cap="all" spc="1498">
                <a:solidFill>
                  <a:srgbClr val="0B6CB3"/>
                </a:solidFill>
                <a:latin typeface="Corbel"/>
                <a:ea typeface="Spica Neue"/>
              </a:rPr>
              <a:t>TITRE PRESENTATION</a:t>
            </a:r>
            <a:endParaRPr lang="en-US" sz="7200" b="0" strike="noStrike" spc="-1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5" name="Picture 27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54080" y="9329400"/>
            <a:ext cx="574920" cy="654840"/>
          </a:xfrm>
          <a:prstGeom prst="rect">
            <a:avLst/>
          </a:prstGeom>
          <a:ln>
            <a:noFill/>
          </a:ln>
        </p:spPr>
      </p:pic>
      <p:pic>
        <p:nvPicPr>
          <p:cNvPr id="6" name="Picture 30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801440" y="9409320"/>
            <a:ext cx="567000" cy="520560"/>
          </a:xfrm>
          <a:prstGeom prst="rect">
            <a:avLst/>
          </a:prstGeom>
          <a:ln>
            <a:noFill/>
          </a:ln>
        </p:spPr>
      </p:pic>
      <p:pic>
        <p:nvPicPr>
          <p:cNvPr id="7" name="Picture 31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679840" y="9386640"/>
            <a:ext cx="438840" cy="540360"/>
          </a:xfrm>
          <a:prstGeom prst="rect">
            <a:avLst/>
          </a:prstGeom>
          <a:ln>
            <a:noFill/>
          </a:ln>
        </p:spPr>
      </p:pic>
      <p:pic>
        <p:nvPicPr>
          <p:cNvPr id="8" name="Picture 33"/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80520" y="9425160"/>
            <a:ext cx="1193760" cy="451800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37560" y="9433800"/>
            <a:ext cx="1193400" cy="383040"/>
          </a:xfrm>
          <a:prstGeom prst="rect">
            <a:avLst/>
          </a:prstGeom>
          <a:ln>
            <a:noFill/>
          </a:ln>
        </p:spPr>
      </p:pic>
      <p:pic>
        <p:nvPicPr>
          <p:cNvPr id="10" name="Picture 4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338640" y="9350640"/>
            <a:ext cx="480240" cy="653040"/>
          </a:xfrm>
          <a:prstGeom prst="rect">
            <a:avLst/>
          </a:prstGeom>
          <a:ln>
            <a:noFill/>
          </a:ln>
        </p:spPr>
      </p:pic>
      <p:pic>
        <p:nvPicPr>
          <p:cNvPr id="11" name="Picture 5"/>
          <p:cNvPicPr/>
          <p:nvPr/>
        </p:nvPicPr>
        <p:blipFill>
          <a:blip r:embed="rId23"/>
          <a:stretch/>
        </p:blipFill>
        <p:spPr>
          <a:xfrm>
            <a:off x="9008280" y="9285120"/>
            <a:ext cx="701280" cy="720360"/>
          </a:xfrm>
          <a:prstGeom prst="rect">
            <a:avLst/>
          </a:prstGeom>
          <a:ln>
            <a:noFill/>
          </a:ln>
        </p:spPr>
      </p:pic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302560" y="6223680"/>
            <a:ext cx="13699800" cy="6296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A2A2A2"/>
                </a:solidFill>
                <a:latin typeface="Corbel"/>
                <a:ea typeface="Spica Neue Light"/>
              </a:rPr>
              <a:t>Date - Lieu</a:t>
            </a:r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4" name="Picture 2"/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818280" y="9476640"/>
            <a:ext cx="877320" cy="428400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827315" y="9316800"/>
            <a:ext cx="643320" cy="643320"/>
          </a:xfrm>
          <a:prstGeom prst="rect">
            <a:avLst/>
          </a:prstGeom>
          <a:ln>
            <a:noFill/>
          </a:ln>
        </p:spPr>
      </p:pic>
      <p:pic>
        <p:nvPicPr>
          <p:cNvPr id="16" name="Picture 6"/>
          <p:cNvPicPr/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285520" y="9432360"/>
            <a:ext cx="1023120" cy="412560"/>
          </a:xfrm>
          <a:prstGeom prst="rect">
            <a:avLst/>
          </a:prstGeom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C92675C-7562-97D5-53D8-86755B038684}"/>
              </a:ext>
            </a:extLst>
          </p:cNvPr>
          <p:cNvPicPr/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8300" y="9453250"/>
            <a:ext cx="1290240" cy="343886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7"/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011640" y="113400"/>
            <a:ext cx="3258720" cy="4501800"/>
          </a:xfrm>
          <a:prstGeom prst="rect">
            <a:avLst/>
          </a:prstGeom>
          <a:ln>
            <a:noFill/>
          </a:ln>
        </p:spPr>
      </p:pic>
      <p:sp>
        <p:nvSpPr>
          <p:cNvPr id="94" name="Line 1"/>
          <p:cNvSpPr/>
          <p:nvPr/>
        </p:nvSpPr>
        <p:spPr>
          <a:xfrm flipV="1">
            <a:off x="17199000" y="9508680"/>
            <a:ext cx="360" cy="778320"/>
          </a:xfrm>
          <a:prstGeom prst="line">
            <a:avLst/>
          </a:prstGeom>
          <a:ln w="126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PlaceHolder 2"/>
          <p:cNvSpPr>
            <a:spLocks noGrp="1"/>
          </p:cNvSpPr>
          <p:nvPr>
            <p:ph type="ftr"/>
          </p:nvPr>
        </p:nvSpPr>
        <p:spPr>
          <a:xfrm>
            <a:off x="9278280" y="9464040"/>
            <a:ext cx="7776360" cy="547200"/>
          </a:xfrm>
          <a:prstGeom prst="rect">
            <a:avLst/>
          </a:prstGeom>
        </p:spPr>
        <p:txBody>
          <a:bodyPr lIns="163440" tIns="81720" rIns="163440" bIns="81720" anchor="ctr"/>
          <a:lstStyle/>
          <a:p>
            <a:pPr algn="r">
              <a:lnSpc>
                <a:spcPct val="100000"/>
              </a:lnSpc>
            </a:pPr>
            <a:r>
              <a:rPr lang="en-US" sz="2100" b="0" strike="noStrike" spc="-1">
                <a:solidFill>
                  <a:srgbClr val="404040"/>
                </a:solidFill>
                <a:latin typeface="Corbel"/>
                <a:ea typeface="Spica Neue Light"/>
              </a:rPr>
              <a:t>www.aeris-data.fr</a:t>
            </a:r>
            <a:endParaRPr lang="en-US" sz="2100" b="0" strike="noStrike" spc="-1"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/>
          </p:nvPr>
        </p:nvSpPr>
        <p:spPr>
          <a:xfrm>
            <a:off x="17199000" y="9464040"/>
            <a:ext cx="1079640" cy="539640"/>
          </a:xfrm>
          <a:prstGeom prst="rect">
            <a:avLst/>
          </a:prstGeom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fld id="{69227CD2-21F5-44AA-AD47-CD2B8A89D2EF}" type="slidenum">
              <a:rPr lang="en-US" sz="3200" b="0" strike="noStrike" spc="-1">
                <a:solidFill>
                  <a:srgbClr val="797979"/>
                </a:solidFill>
                <a:latin typeface="Corbel"/>
                <a:ea typeface="Spica Neue Light"/>
              </a:rPr>
              <a:t>‹N°›</a:t>
            </a:fld>
            <a:endParaRPr lang="en-US" sz="3200" b="0" strike="noStrike" spc="-1">
              <a:latin typeface="Times New Roman"/>
            </a:endParaRPr>
          </a:p>
        </p:txBody>
      </p:sp>
      <p:sp>
        <p:nvSpPr>
          <p:cNvPr id="97" name="Line 4"/>
          <p:cNvSpPr/>
          <p:nvPr/>
        </p:nvSpPr>
        <p:spPr>
          <a:xfrm flipV="1">
            <a:off x="17199000" y="9508680"/>
            <a:ext cx="360" cy="778320"/>
          </a:xfrm>
          <a:prstGeom prst="line">
            <a:avLst/>
          </a:prstGeom>
          <a:ln w="1260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2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1720" y="9280440"/>
            <a:ext cx="1798560" cy="948240"/>
          </a:xfrm>
          <a:prstGeom prst="rect">
            <a:avLst/>
          </a:prstGeom>
          <a:ln>
            <a:noFill/>
          </a:ln>
        </p:spPr>
      </p:pic>
      <p:pic>
        <p:nvPicPr>
          <p:cNvPr id="99" name="Picture 2"/>
          <p:cNvPicPr/>
          <p:nvPr/>
        </p:nvPicPr>
        <p:blipFill>
          <a:blip r:embed="rId18"/>
          <a:stretch/>
        </p:blipFill>
        <p:spPr>
          <a:xfrm>
            <a:off x="2060640" y="9640440"/>
            <a:ext cx="4066920" cy="247320"/>
          </a:xfrm>
          <a:prstGeom prst="rect">
            <a:avLst/>
          </a:prstGeom>
          <a:ln>
            <a:noFill/>
          </a:ln>
        </p:spPr>
      </p:pic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914040" y="410400"/>
            <a:ext cx="16457400" cy="17175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0" strike="noStrike" spc="-1">
                <a:solidFill>
                  <a:srgbClr val="595959"/>
                </a:solidFill>
                <a:latin typeface="Corbel"/>
              </a:rPr>
              <a:t>Click to edit the title text format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914040" y="2406960"/>
            <a:ext cx="164574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orbe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595959"/>
                </a:solidFill>
                <a:latin typeface="Corbe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595959"/>
                </a:solidFill>
                <a:latin typeface="Corbe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595959"/>
                </a:solidFill>
                <a:latin typeface="Corbe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orbe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orbe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595959"/>
                </a:solid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tif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tiff"/><Relationship Id="rId7" Type="http://schemas.openxmlformats.org/officeDocument/2006/relationships/image" Target="../media/image20.tif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3"/>
          <p:cNvSpPr txBox="1"/>
          <p:nvPr/>
        </p:nvSpPr>
        <p:spPr>
          <a:xfrm>
            <a:off x="2302560" y="6223680"/>
            <a:ext cx="13699800" cy="62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A2A2A2"/>
                </a:solidFill>
                <a:latin typeface="Corbel"/>
                <a:ea typeface="Spica Neue Light"/>
              </a:rPr>
              <a:t>26 </a:t>
            </a:r>
            <a:r>
              <a:rPr lang="en-US" sz="2400" b="0" strike="noStrike" spc="-1" dirty="0" err="1">
                <a:solidFill>
                  <a:srgbClr val="A2A2A2"/>
                </a:solidFill>
                <a:latin typeface="Corbel"/>
                <a:ea typeface="Spica Neue Light"/>
              </a:rPr>
              <a:t>novembre</a:t>
            </a:r>
            <a:r>
              <a:rPr lang="en-US" sz="2400" b="0" strike="noStrike" spc="-1" dirty="0">
                <a:solidFill>
                  <a:srgbClr val="A2A2A2"/>
                </a:solidFill>
                <a:latin typeface="Corbel"/>
                <a:ea typeface="Spica Neue Light"/>
              </a:rPr>
              <a:t> 2024 – </a:t>
            </a:r>
            <a:r>
              <a:rPr lang="en-US" sz="2400" spc="-1" dirty="0">
                <a:solidFill>
                  <a:srgbClr val="A2A2A2"/>
                </a:solidFill>
                <a:latin typeface="Corbel"/>
                <a:ea typeface="Spica Neue Light"/>
              </a:rPr>
              <a:t>Villeneuve </a:t>
            </a:r>
            <a:r>
              <a:rPr lang="en-US" sz="2400" spc="-1" dirty="0" err="1">
                <a:solidFill>
                  <a:srgbClr val="A2A2A2"/>
                </a:solidFill>
                <a:latin typeface="Corbel"/>
                <a:ea typeface="Spica Neue Light"/>
              </a:rPr>
              <a:t>d’Ascq</a:t>
            </a:r>
            <a:endParaRPr lang="en-US" sz="2400" b="0" strike="noStrike" spc="-1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63237-4952-E54C-9C08-EACCA64B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1529" y="376116"/>
            <a:ext cx="1524000" cy="8128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854C6E40-0690-D848-B4E5-3324987A3847}"/>
              </a:ext>
            </a:extLst>
          </p:cNvPr>
          <p:cNvSpPr txBox="1"/>
          <p:nvPr/>
        </p:nvSpPr>
        <p:spPr>
          <a:xfrm>
            <a:off x="999067" y="2339162"/>
            <a:ext cx="17018000" cy="27878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fr-FR" sz="3600" cap="all" spc="1498" dirty="0">
                <a:solidFill>
                  <a:srgbClr val="0B6CB3"/>
                </a:solidFill>
                <a:latin typeface="Corbel"/>
                <a:ea typeface="Spica Neue"/>
              </a:rPr>
              <a:t>centre des données et de services AERIS/ICARE</a:t>
            </a:r>
          </a:p>
          <a:p>
            <a:pPr algn="ctr"/>
            <a:r>
              <a:rPr lang="fr-FR" sz="3600" cap="all" spc="1498" dirty="0">
                <a:solidFill>
                  <a:srgbClr val="0B6CB3"/>
                </a:solidFill>
                <a:latin typeface="Corbel"/>
                <a:ea typeface="Spica Neue"/>
              </a:rPr>
              <a:t>réutilisation des données atmosphériques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22080D3-149D-3C4D-A340-DE6B2319A007}"/>
              </a:ext>
            </a:extLst>
          </p:cNvPr>
          <p:cNvSpPr txBox="1"/>
          <p:nvPr/>
        </p:nvSpPr>
        <p:spPr>
          <a:xfrm>
            <a:off x="2418960" y="5521080"/>
            <a:ext cx="13753080" cy="78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0" strike="noStrike" cap="all" spc="599">
                <a:solidFill>
                  <a:srgbClr val="6C6C6C"/>
                </a:solidFill>
                <a:latin typeface="Corbel"/>
                <a:ea typeface="Spica Neue Light"/>
              </a:rPr>
              <a:t>Data reloaded ! Donner une seconde vie aux données</a:t>
            </a:r>
            <a:endParaRPr lang="en-US" sz="3200" b="0" strike="noStrike" cap="all" spc="599" dirty="0">
              <a:solidFill>
                <a:srgbClr val="6C6C6C"/>
              </a:solidFill>
              <a:latin typeface="Corbel"/>
              <a:ea typeface="Sp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4">
            <a:extLst>
              <a:ext uri="{FF2B5EF4-FFF2-40B4-BE49-F238E27FC236}">
                <a16:creationId xmlns:a16="http://schemas.microsoft.com/office/drawing/2014/main" id="{C1A4F1AC-04EF-834C-83D8-F00C2053895C}"/>
              </a:ext>
            </a:extLst>
          </p:cNvPr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10</a:t>
            </a:fld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1">
            <a:extLst>
              <a:ext uri="{FF2B5EF4-FFF2-40B4-BE49-F238E27FC236}">
                <a16:creationId xmlns:a16="http://schemas.microsoft.com/office/drawing/2014/main" id="{CB0B1D58-4019-4E5C-9420-23FD0E1E5F3F}"/>
              </a:ext>
            </a:extLst>
          </p:cNvPr>
          <p:cNvSpPr txBox="1"/>
          <p:nvPr/>
        </p:nvSpPr>
        <p:spPr>
          <a:xfrm>
            <a:off x="278570" y="192960"/>
            <a:ext cx="17729272" cy="1124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r>
              <a:rPr lang="fr-FR" sz="5400" b="0" strike="noStrike" spc="999" dirty="0">
                <a:solidFill>
                  <a:srgbClr val="0B6CB3"/>
                </a:solidFill>
                <a:latin typeface="Corbel"/>
              </a:rPr>
              <a:t>Le catalogue des données AERIS</a:t>
            </a:r>
            <a:endParaRPr lang="fr-FR" sz="5400" b="0" strike="noStrike" spc="-1" dirty="0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677D7-DC08-48D9-8A4D-513F9B8E232D}"/>
              </a:ext>
            </a:extLst>
          </p:cNvPr>
          <p:cNvSpPr txBox="1"/>
          <p:nvPr/>
        </p:nvSpPr>
        <p:spPr>
          <a:xfrm>
            <a:off x="398600" y="1344521"/>
            <a:ext cx="6191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/>
              <a:t>https://www.aeris-data.fr/catalogue/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AEF2C4-447B-4417-9B1E-DCD28626B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0" y="1833107"/>
            <a:ext cx="13271218" cy="66250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75CD3D-BC17-44E6-BF76-21199BEDFC76}"/>
              </a:ext>
            </a:extLst>
          </p:cNvPr>
          <p:cNvSpPr txBox="1"/>
          <p:nvPr/>
        </p:nvSpPr>
        <p:spPr>
          <a:xfrm>
            <a:off x="518161" y="8808720"/>
            <a:ext cx="164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Présentation des données hébergées et accès aux services de distribution (et à terme visualisation)</a:t>
            </a:r>
          </a:p>
        </p:txBody>
      </p:sp>
    </p:spTree>
    <p:extLst>
      <p:ext uri="{BB962C8B-B14F-4D97-AF65-F5344CB8AC3E}">
        <p14:creationId xmlns:p14="http://schemas.microsoft.com/office/powerpoint/2010/main" val="10538971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4">
            <a:extLst>
              <a:ext uri="{FF2B5EF4-FFF2-40B4-BE49-F238E27FC236}">
                <a16:creationId xmlns:a16="http://schemas.microsoft.com/office/drawing/2014/main" id="{C1A4F1AC-04EF-834C-83D8-F00C2053895C}"/>
              </a:ext>
            </a:extLst>
          </p:cNvPr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11</a:t>
            </a:fld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>
            <a:extLst>
              <a:ext uri="{FF2B5EF4-FFF2-40B4-BE49-F238E27FC236}">
                <a16:creationId xmlns:a16="http://schemas.microsoft.com/office/drawing/2014/main" id="{9074C78D-B9D0-4E32-9356-831F0FB7BC74}"/>
              </a:ext>
            </a:extLst>
          </p:cNvPr>
          <p:cNvSpPr/>
          <p:nvPr/>
        </p:nvSpPr>
        <p:spPr>
          <a:xfrm>
            <a:off x="142206" y="2134673"/>
            <a:ext cx="14671630" cy="2648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33440" lvl="2">
              <a:spcBef>
                <a:spcPts val="360"/>
              </a:spcBef>
              <a:buClr>
                <a:srgbClr val="000000"/>
              </a:buClr>
            </a:pPr>
            <a:endParaRPr lang="en-US" sz="2000" spc="-1" dirty="0">
              <a:solidFill>
                <a:srgbClr val="000000"/>
              </a:solidFill>
              <a:latin typeface="Corbel"/>
              <a:ea typeface="ヒラギノ角ゴ Pro W3"/>
            </a:endParaRPr>
          </a:p>
        </p:txBody>
      </p:sp>
      <p:sp>
        <p:nvSpPr>
          <p:cNvPr id="58" name="TextShape 1">
            <a:extLst>
              <a:ext uri="{FF2B5EF4-FFF2-40B4-BE49-F238E27FC236}">
                <a16:creationId xmlns:a16="http://schemas.microsoft.com/office/drawing/2014/main" id="{CB0B1D58-4019-4E5C-9420-23FD0E1E5F3F}"/>
              </a:ext>
            </a:extLst>
          </p:cNvPr>
          <p:cNvSpPr txBox="1"/>
          <p:nvPr/>
        </p:nvSpPr>
        <p:spPr>
          <a:xfrm>
            <a:off x="278570" y="192960"/>
            <a:ext cx="17729272" cy="1124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r>
              <a:rPr lang="fr-FR" sz="5400" spc="999" dirty="0">
                <a:solidFill>
                  <a:srgbClr val="0B6CB3"/>
                </a:solidFill>
                <a:latin typeface="Corbel"/>
              </a:rPr>
              <a:t>Vocabulaire contrôlé</a:t>
            </a:r>
            <a:endParaRPr lang="fr-FR" sz="5400" b="0" strike="noStrike" spc="-1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8296A9-6B6E-46ED-B20B-981012234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1658"/>
            <a:ext cx="9745773" cy="32530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30A00A-A645-45B7-A26F-071E452F0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706" y="2218660"/>
            <a:ext cx="9592754" cy="7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28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9"/>
          <p:cNvGrpSpPr/>
          <p:nvPr/>
        </p:nvGrpSpPr>
        <p:grpSpPr>
          <a:xfrm>
            <a:off x="547251" y="1408085"/>
            <a:ext cx="17011890" cy="772920"/>
            <a:chOff x="9278640" y="1758708"/>
            <a:chExt cx="8820720" cy="772920"/>
          </a:xfrm>
        </p:grpSpPr>
        <p:sp>
          <p:nvSpPr>
            <p:cNvPr id="347" name="CustomShape 10"/>
            <p:cNvSpPr/>
            <p:nvPr/>
          </p:nvSpPr>
          <p:spPr>
            <a:xfrm rot="10800000">
              <a:off x="9278640" y="1828832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348" name="CustomShape 11"/>
            <p:cNvSpPr/>
            <p:nvPr/>
          </p:nvSpPr>
          <p:spPr>
            <a:xfrm>
              <a:off x="9296280" y="182883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9" name="CustomShape 12"/>
            <p:cNvSpPr/>
            <p:nvPr/>
          </p:nvSpPr>
          <p:spPr>
            <a:xfrm>
              <a:off x="9907559" y="1758708"/>
              <a:ext cx="8100283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en-US" sz="2600" b="0" strike="noStrike" spc="-1" dirty="0">
                  <a:latin typeface="Arial"/>
                </a:rPr>
                <a:t>Une fiche catalogue AERIS == un DOI (</a:t>
              </a:r>
              <a:r>
                <a:rPr lang="en-US" sz="2600" b="0" strike="noStrike" spc="-1" dirty="0" err="1">
                  <a:latin typeface="Arial"/>
                </a:rPr>
                <a:t>ou</a:t>
              </a:r>
              <a:r>
                <a:rPr lang="en-US" sz="2600" b="0" strike="noStrike" spc="-1" dirty="0">
                  <a:latin typeface="Arial"/>
                </a:rPr>
                <a:t> un UUID à minima) == un </a:t>
              </a:r>
              <a:r>
                <a:rPr lang="en-US" sz="2600" b="0" strike="noStrike" spc="-1" dirty="0" err="1">
                  <a:latin typeface="Arial"/>
                </a:rPr>
                <a:t>produit</a:t>
              </a:r>
              <a:endParaRPr lang="en-US" sz="2600" b="0" strike="noStrike" spc="-1" dirty="0">
                <a:latin typeface="Arial"/>
              </a:endParaRPr>
            </a:p>
          </p:txBody>
        </p:sp>
      </p:grpSp>
      <p:sp>
        <p:nvSpPr>
          <p:cNvPr id="45" name="CustomShape 4">
            <a:extLst>
              <a:ext uri="{FF2B5EF4-FFF2-40B4-BE49-F238E27FC236}">
                <a16:creationId xmlns:a16="http://schemas.microsoft.com/office/drawing/2014/main" id="{C1A4F1AC-04EF-834C-83D8-F00C2053895C}"/>
              </a:ext>
            </a:extLst>
          </p:cNvPr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12</a:t>
            </a:fld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>
            <a:extLst>
              <a:ext uri="{FF2B5EF4-FFF2-40B4-BE49-F238E27FC236}">
                <a16:creationId xmlns:a16="http://schemas.microsoft.com/office/drawing/2014/main" id="{9074C78D-B9D0-4E32-9356-831F0FB7BC74}"/>
              </a:ext>
            </a:extLst>
          </p:cNvPr>
          <p:cNvSpPr/>
          <p:nvPr/>
        </p:nvSpPr>
        <p:spPr>
          <a:xfrm>
            <a:off x="142206" y="2134673"/>
            <a:ext cx="14671630" cy="26487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33440" lvl="2">
              <a:spcBef>
                <a:spcPts val="360"/>
              </a:spcBef>
              <a:buClr>
                <a:srgbClr val="000000"/>
              </a:buClr>
            </a:pPr>
            <a:endParaRPr lang="en-US" sz="2000" spc="-1" dirty="0">
              <a:solidFill>
                <a:srgbClr val="000000"/>
              </a:solidFill>
              <a:latin typeface="Corbel"/>
              <a:ea typeface="ヒラギノ角ゴ Pro W3"/>
            </a:endParaRPr>
          </a:p>
        </p:txBody>
      </p:sp>
      <p:sp>
        <p:nvSpPr>
          <p:cNvPr id="58" name="TextShape 1">
            <a:extLst>
              <a:ext uri="{FF2B5EF4-FFF2-40B4-BE49-F238E27FC236}">
                <a16:creationId xmlns:a16="http://schemas.microsoft.com/office/drawing/2014/main" id="{CB0B1D58-4019-4E5C-9420-23FD0E1E5F3F}"/>
              </a:ext>
            </a:extLst>
          </p:cNvPr>
          <p:cNvSpPr txBox="1"/>
          <p:nvPr/>
        </p:nvSpPr>
        <p:spPr>
          <a:xfrm>
            <a:off x="278570" y="192960"/>
            <a:ext cx="17729272" cy="1124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r>
              <a:rPr lang="fr-FR" sz="5400" spc="999" dirty="0">
                <a:solidFill>
                  <a:srgbClr val="0B6CB3"/>
                </a:solidFill>
                <a:latin typeface="Corbel"/>
              </a:rPr>
              <a:t>Traçabilité - Génération de</a:t>
            </a:r>
            <a:r>
              <a:rPr lang="fr-FR" sz="5400" b="0" strike="noStrike" spc="999" dirty="0">
                <a:solidFill>
                  <a:srgbClr val="0B6CB3"/>
                </a:solidFill>
                <a:latin typeface="Corbel"/>
              </a:rPr>
              <a:t> DOI</a:t>
            </a:r>
            <a:endParaRPr lang="fr-FR" sz="5400" b="0" strike="noStrike" spc="-1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97B775-D2B7-4B3C-B17A-96C531A8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6" y="2496588"/>
            <a:ext cx="5895655" cy="4248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D268FB-FA69-422E-9BED-D6761BD82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293" y="3003685"/>
            <a:ext cx="8251964" cy="46864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24696F-5802-4DED-AAD3-DBD3168DB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8291" y="2475275"/>
            <a:ext cx="5657774" cy="4468425"/>
          </a:xfrm>
          <a:prstGeom prst="rect">
            <a:avLst/>
          </a:prstGeom>
        </p:spPr>
      </p:pic>
      <p:sp>
        <p:nvSpPr>
          <p:cNvPr id="20" name="CustomShape 2">
            <a:extLst>
              <a:ext uri="{FF2B5EF4-FFF2-40B4-BE49-F238E27FC236}">
                <a16:creationId xmlns:a16="http://schemas.microsoft.com/office/drawing/2014/main" id="{3794338C-F5B7-4A11-B176-A1D80EDC4668}"/>
              </a:ext>
            </a:extLst>
          </p:cNvPr>
          <p:cNvSpPr/>
          <p:nvPr/>
        </p:nvSpPr>
        <p:spPr>
          <a:xfrm>
            <a:off x="3897783" y="8808792"/>
            <a:ext cx="10490846" cy="1037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433440" lvl="2">
              <a:spcBef>
                <a:spcPts val="360"/>
              </a:spcBef>
              <a:buClr>
                <a:srgbClr val="000000"/>
              </a:buClr>
            </a:pPr>
            <a:r>
              <a:rPr lang="fr-FR" sz="2800" spc="-1" dirty="0">
                <a:solidFill>
                  <a:srgbClr val="000000"/>
                </a:solidFill>
                <a:latin typeface="Corbel"/>
                <a:ea typeface="ヒラギノ角ゴ Pro W3"/>
              </a:rPr>
              <a:t>Une fiche peut référencer plusieurs versions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FBECAAE-376D-4F68-B718-3E1DBBBC1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3556" y="4631884"/>
            <a:ext cx="5545442" cy="468646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BD14952-51EB-42BE-8D6E-2166899A1F31}"/>
              </a:ext>
            </a:extLst>
          </p:cNvPr>
          <p:cNvSpPr txBox="1"/>
          <p:nvPr/>
        </p:nvSpPr>
        <p:spPr>
          <a:xfrm>
            <a:off x="13925686" y="8901217"/>
            <a:ext cx="5336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http://dx.doi.org/10.25326/655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0477C0F-A886-45B5-97C1-E0C946523430}"/>
              </a:ext>
            </a:extLst>
          </p:cNvPr>
          <p:cNvCxnSpPr/>
          <p:nvPr/>
        </p:nvCxnSpPr>
        <p:spPr>
          <a:xfrm flipV="1">
            <a:off x="10853396" y="8216112"/>
            <a:ext cx="1530170" cy="887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79677D7-DC08-48D9-8A4D-513F9B8E232D}"/>
              </a:ext>
            </a:extLst>
          </p:cNvPr>
          <p:cNvSpPr txBox="1"/>
          <p:nvPr/>
        </p:nvSpPr>
        <p:spPr>
          <a:xfrm>
            <a:off x="5092756" y="1964985"/>
            <a:ext cx="6191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/>
              <a:t>https://www.aeris-data.fr/catalogue/</a:t>
            </a:r>
          </a:p>
        </p:txBody>
      </p:sp>
    </p:spTree>
    <p:extLst>
      <p:ext uri="{BB962C8B-B14F-4D97-AF65-F5344CB8AC3E}">
        <p14:creationId xmlns:p14="http://schemas.microsoft.com/office/powerpoint/2010/main" val="1115923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D494346-F318-4453-AAF8-DB82E9EC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8" y="680196"/>
            <a:ext cx="17429596" cy="8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D2D2F5-B1DF-43BB-814F-AA14ABC6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90" y="558276"/>
            <a:ext cx="16466550" cy="90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0C3E8CD-F017-4A9B-A5E2-671ED24C9B9D}"/>
              </a:ext>
            </a:extLst>
          </p:cNvPr>
          <p:cNvSpPr/>
          <p:nvPr/>
        </p:nvSpPr>
        <p:spPr>
          <a:xfrm>
            <a:off x="637200" y="192960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pc="-1" dirty="0" err="1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JupyterHub</a:t>
            </a:r>
            <a:r>
              <a:rPr lang="fr-FR" sz="5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et </a:t>
            </a:r>
            <a:r>
              <a:rPr lang="fr-FR" sz="5400" spc="-1" dirty="0" err="1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VREs</a:t>
            </a:r>
            <a:endParaRPr lang="fr-F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A8B2B-4790-4648-9EA8-6CEBDD7E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82" y="1584960"/>
            <a:ext cx="8493178" cy="84931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38FC56-61D1-41E4-A6CA-4C28F54B248B}"/>
              </a:ext>
            </a:extLst>
          </p:cNvPr>
          <p:cNvSpPr txBox="1"/>
          <p:nvPr/>
        </p:nvSpPr>
        <p:spPr>
          <a:xfrm>
            <a:off x="9631680" y="4374129"/>
            <a:ext cx="8292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Hébergement notebooks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Accès direct aux données de l’archive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Environnement logiciel préconfiguré avec les outils et librairies communément utilisés par la communauté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6A1371-0EFE-407F-BA24-86AD61CED5B3}"/>
              </a:ext>
            </a:extLst>
          </p:cNvPr>
          <p:cNvSpPr txBox="1"/>
          <p:nvPr/>
        </p:nvSpPr>
        <p:spPr>
          <a:xfrm>
            <a:off x="9278854" y="140029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https://jupyter.icare.univ-lille.fr</a:t>
            </a:r>
          </a:p>
        </p:txBody>
      </p:sp>
    </p:spTree>
    <p:extLst>
      <p:ext uri="{BB962C8B-B14F-4D97-AF65-F5344CB8AC3E}">
        <p14:creationId xmlns:p14="http://schemas.microsoft.com/office/powerpoint/2010/main" val="365573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0C3E8CD-F017-4A9B-A5E2-671ED24C9B9D}"/>
              </a:ext>
            </a:extLst>
          </p:cNvPr>
          <p:cNvSpPr/>
          <p:nvPr/>
        </p:nvSpPr>
        <p:spPr>
          <a:xfrm>
            <a:off x="637200" y="192960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Conclusions</a:t>
            </a:r>
            <a:endParaRPr lang="fr-F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EE0834-48A7-4D6C-AF1F-364AF9BDE94D}"/>
              </a:ext>
            </a:extLst>
          </p:cNvPr>
          <p:cNvSpPr txBox="1"/>
          <p:nvPr/>
        </p:nvSpPr>
        <p:spPr>
          <a:xfrm>
            <a:off x="762000" y="1783080"/>
            <a:ext cx="166159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/>
              <a:t>Utiliser des formats standard du domaine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/>
              <a:t>Utiliser des métadonnées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/>
              <a:t>Utiliser des noms de fichiers uniques (quitte à être long)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/>
              <a:t>S’appuyer sur des outils interactifs pour visualiser/diffuser la donnée (au moins dans un premier temps)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4000" dirty="0"/>
              <a:t>Une refonte du paysage national et international est en cours : s’appuyer sur les plateformes et Infrastructures de Recherche thématiques (qui viendront alimenter https://recherche.data.gouv.fr)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2054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2"/>
          <p:cNvSpPr txBox="1"/>
          <p:nvPr/>
        </p:nvSpPr>
        <p:spPr>
          <a:xfrm>
            <a:off x="8493" y="7708680"/>
            <a:ext cx="18286200" cy="538920"/>
          </a:xfrm>
          <a:prstGeom prst="rect">
            <a:avLst/>
          </a:prstGeom>
          <a:solidFill>
            <a:srgbClr val="3F3F3F">
              <a:alpha val="69000"/>
            </a:srgbClr>
          </a:solidFill>
          <a:ln>
            <a:noFill/>
          </a:ln>
        </p:spPr>
        <p:txBody>
          <a:bodyPr/>
          <a:lstStyle/>
          <a:p>
            <a:pPr algn="ctr">
              <a:lnSpc>
                <a:spcPct val="120000"/>
              </a:lnSpc>
              <a:buBlip>
                <a:blip r:embed="rId3"/>
              </a:buBlip>
            </a:pPr>
            <a:r>
              <a:rPr lang="en-US" sz="2400" b="0" strike="noStrike" spc="-1">
                <a:solidFill>
                  <a:srgbClr val="FFFFFF"/>
                </a:solidFill>
                <a:latin typeface="Corbel"/>
                <a:ea typeface="Spica Neue Light"/>
              </a:rPr>
              <a:t>www.aeris-data.fr</a:t>
            </a:r>
            <a:endParaRPr lang="en-US" sz="2400" b="0" strike="noStrike" spc="-1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9A2A-F129-8A47-074C-1B1CCBAF1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0" b="15169"/>
          <a:stretch/>
        </p:blipFill>
        <p:spPr>
          <a:xfrm>
            <a:off x="-720" y="-793629"/>
            <a:ext cx="18278640" cy="7522234"/>
          </a:xfrm>
          <a:prstGeom prst="rect">
            <a:avLst/>
          </a:prstGeom>
        </p:spPr>
      </p:pic>
      <p:sp>
        <p:nvSpPr>
          <p:cNvPr id="459" name="TextShape 1"/>
          <p:cNvSpPr txBox="1"/>
          <p:nvPr/>
        </p:nvSpPr>
        <p:spPr>
          <a:xfrm>
            <a:off x="0" y="6718320"/>
            <a:ext cx="18286200" cy="990360"/>
          </a:xfrm>
          <a:prstGeom prst="rect">
            <a:avLst/>
          </a:prstGeom>
          <a:solidFill>
            <a:srgbClr val="0B6CB3">
              <a:alpha val="69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799"/>
              </a:spcBef>
              <a:buBlip>
                <a:blip r:embed="rId3"/>
              </a:buBlip>
            </a:pPr>
            <a:r>
              <a:rPr lang="en-US" sz="4000" b="0" strike="noStrike" spc="599" dirty="0">
                <a:solidFill>
                  <a:srgbClr val="FFFFFF"/>
                </a:solidFill>
                <a:latin typeface="Corbel"/>
                <a:ea typeface="Spica Neue Light"/>
              </a:rPr>
              <a:t> QUESTIONS ? </a:t>
            </a:r>
            <a:endParaRPr lang="en-US" sz="4000" b="0" strike="noStrike" spc="-1" dirty="0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7B3B5-4D69-0842-9091-C9D21E4C4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6019" y="-303278"/>
            <a:ext cx="2202441" cy="1174635"/>
          </a:xfrm>
          <a:prstGeom prst="rect">
            <a:avLst/>
          </a:prstGeom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B1826470-32DD-3C44-9AD8-B61C6C24115C}"/>
              </a:ext>
            </a:extLst>
          </p:cNvPr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17</a:t>
            </a:fld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Shape 2">
            <a:extLst>
              <a:ext uri="{FF2B5EF4-FFF2-40B4-BE49-F238E27FC236}">
                <a16:creationId xmlns:a16="http://schemas.microsoft.com/office/drawing/2014/main" id="{C9978E05-19F7-9742-AC92-0342395401A7}"/>
              </a:ext>
            </a:extLst>
          </p:cNvPr>
          <p:cNvSpPr txBox="1"/>
          <p:nvPr/>
        </p:nvSpPr>
        <p:spPr>
          <a:xfrm>
            <a:off x="17199000" y="9464040"/>
            <a:ext cx="1079640" cy="539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fld id="{87705B04-892E-499B-B871-F005A6FEFF22}" type="slidenum">
              <a:rPr lang="en-US" sz="3200" b="0" strike="noStrike" spc="-1">
                <a:solidFill>
                  <a:srgbClr val="797979"/>
                </a:solidFill>
                <a:latin typeface="Corbel"/>
                <a:ea typeface="Spica Neue Light"/>
              </a:rPr>
              <a:t>2</a:t>
            </a:fld>
            <a:endParaRPr lang="en-US" sz="3200" b="0" strike="noStrike" spc="-1" dirty="0">
              <a:latin typeface="Times New Roman"/>
            </a:endParaRPr>
          </a:p>
        </p:txBody>
      </p:sp>
      <p:sp>
        <p:nvSpPr>
          <p:cNvPr id="48" name="Espace réservé du pied de page 4">
            <a:extLst>
              <a:ext uri="{FF2B5EF4-FFF2-40B4-BE49-F238E27FC236}">
                <a16:creationId xmlns:a16="http://schemas.microsoft.com/office/drawing/2014/main" id="{E3C53BCB-DDB5-46EE-B388-2C766258CB4B}"/>
              </a:ext>
            </a:extLst>
          </p:cNvPr>
          <p:cNvSpPr txBox="1">
            <a:spLocks/>
          </p:cNvSpPr>
          <p:nvPr/>
        </p:nvSpPr>
        <p:spPr>
          <a:xfrm>
            <a:off x="9215947" y="9526001"/>
            <a:ext cx="7776864" cy="5476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www.aeris-data.fr</a:t>
            </a:r>
            <a:endParaRPr lang="en-US" dirty="0"/>
          </a:p>
        </p:txBody>
      </p:sp>
      <p:sp>
        <p:nvSpPr>
          <p:cNvPr id="49" name="Espace réservé du numéro de diapositive 5">
            <a:extLst>
              <a:ext uri="{FF2B5EF4-FFF2-40B4-BE49-F238E27FC236}">
                <a16:creationId xmlns:a16="http://schemas.microsoft.com/office/drawing/2014/main" id="{E0555E8A-07E2-47AF-90D9-3C2C821617DA}"/>
              </a:ext>
            </a:extLst>
          </p:cNvPr>
          <p:cNvSpPr txBox="1">
            <a:spLocks/>
          </p:cNvSpPr>
          <p:nvPr/>
        </p:nvSpPr>
        <p:spPr>
          <a:xfrm>
            <a:off x="17199102" y="9463980"/>
            <a:ext cx="1080120" cy="54006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7164BF-D67A-46C0-81D2-5BAF67C00C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0" name="TextShape 1">
            <a:extLst>
              <a:ext uri="{FF2B5EF4-FFF2-40B4-BE49-F238E27FC236}">
                <a16:creationId xmlns:a16="http://schemas.microsoft.com/office/drawing/2014/main" id="{D75F82DF-875E-4CA8-B598-3E359FC74BB1}"/>
              </a:ext>
            </a:extLst>
          </p:cNvPr>
          <p:cNvSpPr txBox="1"/>
          <p:nvPr/>
        </p:nvSpPr>
        <p:spPr>
          <a:xfrm>
            <a:off x="318600" y="237767"/>
            <a:ext cx="17157024" cy="1124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5400" b="0" strike="noStrike" spc="999" dirty="0">
                <a:solidFill>
                  <a:srgbClr val="0B6CB3"/>
                </a:solidFill>
                <a:latin typeface="Corbel"/>
                <a:ea typeface="Spica Neue"/>
              </a:rPr>
              <a:t>LES MISSIONS DU CDS AERIS/ICARE</a:t>
            </a:r>
            <a:endParaRPr lang="en-US" sz="5400" b="0" strike="noStrike" spc="-1" dirty="0">
              <a:solidFill>
                <a:srgbClr val="595959"/>
              </a:solidFill>
              <a:latin typeface="Corbel"/>
            </a:endParaRPr>
          </a:p>
        </p:txBody>
      </p:sp>
      <p:grpSp>
        <p:nvGrpSpPr>
          <p:cNvPr id="51" name="Group 19">
            <a:extLst>
              <a:ext uri="{FF2B5EF4-FFF2-40B4-BE49-F238E27FC236}">
                <a16:creationId xmlns:a16="http://schemas.microsoft.com/office/drawing/2014/main" id="{4FCE848B-6331-48EC-9CCC-EA8290077F64}"/>
              </a:ext>
            </a:extLst>
          </p:cNvPr>
          <p:cNvGrpSpPr/>
          <p:nvPr/>
        </p:nvGrpSpPr>
        <p:grpSpPr>
          <a:xfrm>
            <a:off x="9642453" y="4076025"/>
            <a:ext cx="8325360" cy="5207935"/>
            <a:chOff x="388658" y="4734856"/>
            <a:chExt cx="8325360" cy="5207935"/>
          </a:xfrm>
        </p:grpSpPr>
        <p:sp>
          <p:nvSpPr>
            <p:cNvPr id="52" name="Rounded Rectangle 20">
              <a:extLst>
                <a:ext uri="{FF2B5EF4-FFF2-40B4-BE49-F238E27FC236}">
                  <a16:creationId xmlns:a16="http://schemas.microsoft.com/office/drawing/2014/main" id="{CCDDD9EF-43E9-490C-AA99-DFE7102BEF1E}"/>
                </a:ext>
              </a:extLst>
            </p:cNvPr>
            <p:cNvSpPr/>
            <p:nvPr/>
          </p:nvSpPr>
          <p:spPr>
            <a:xfrm>
              <a:off x="388658" y="4734856"/>
              <a:ext cx="8325360" cy="52079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3" name="Rounded Rectangle 21">
              <a:extLst>
                <a:ext uri="{FF2B5EF4-FFF2-40B4-BE49-F238E27FC236}">
                  <a16:creationId xmlns:a16="http://schemas.microsoft.com/office/drawing/2014/main" id="{8E9F05B8-0434-4910-83D3-C9CB3E2DCBA2}"/>
                </a:ext>
              </a:extLst>
            </p:cNvPr>
            <p:cNvSpPr/>
            <p:nvPr/>
          </p:nvSpPr>
          <p:spPr>
            <a:xfrm>
              <a:off x="2722538" y="5874856"/>
              <a:ext cx="5783542" cy="382539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4" name="Rounded Rectangle 22">
              <a:extLst>
                <a:ext uri="{FF2B5EF4-FFF2-40B4-BE49-F238E27FC236}">
                  <a16:creationId xmlns:a16="http://schemas.microsoft.com/office/drawing/2014/main" id="{936A2FA1-A402-44C1-BFE5-1ED0619C46B1}"/>
                </a:ext>
              </a:extLst>
            </p:cNvPr>
            <p:cNvSpPr/>
            <p:nvPr/>
          </p:nvSpPr>
          <p:spPr>
            <a:xfrm>
              <a:off x="4235530" y="7393593"/>
              <a:ext cx="3957038" cy="207404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016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5" name="Rounded Rectangle 23">
              <a:extLst>
                <a:ext uri="{FF2B5EF4-FFF2-40B4-BE49-F238E27FC236}">
                  <a16:creationId xmlns:a16="http://schemas.microsoft.com/office/drawing/2014/main" id="{299863D4-30F5-44E8-ABC9-D0AB7D89567B}"/>
                </a:ext>
              </a:extLst>
            </p:cNvPr>
            <p:cNvSpPr/>
            <p:nvPr/>
          </p:nvSpPr>
          <p:spPr>
            <a:xfrm>
              <a:off x="5614309" y="8088751"/>
              <a:ext cx="2356834" cy="1114199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56" name="Picture 24">
              <a:extLst>
                <a:ext uri="{FF2B5EF4-FFF2-40B4-BE49-F238E27FC236}">
                  <a16:creationId xmlns:a16="http://schemas.microsoft.com/office/drawing/2014/main" id="{57B3D515-5CDD-4758-A038-4F5ECCEA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0047" y="8189469"/>
              <a:ext cx="1524000" cy="812800"/>
            </a:xfrm>
            <a:prstGeom prst="rect">
              <a:avLst/>
            </a:prstGeom>
          </p:spPr>
        </p:pic>
        <p:pic>
          <p:nvPicPr>
            <p:cNvPr id="57" name="Picture 2">
              <a:extLst>
                <a:ext uri="{FF2B5EF4-FFF2-40B4-BE49-F238E27FC236}">
                  <a16:creationId xmlns:a16="http://schemas.microsoft.com/office/drawing/2014/main" id="{50BBA3F9-A6E9-4A20-9794-22A269A828E6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4225271" y="7406899"/>
              <a:ext cx="1740319" cy="8343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26">
              <a:extLst>
                <a:ext uri="{FF2B5EF4-FFF2-40B4-BE49-F238E27FC236}">
                  <a16:creationId xmlns:a16="http://schemas.microsoft.com/office/drawing/2014/main" id="{936F4D84-302D-46BC-BD62-6F456D9F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916" y="4795805"/>
              <a:ext cx="2636182" cy="2636182"/>
            </a:xfrm>
            <a:prstGeom prst="rect">
              <a:avLst/>
            </a:prstGeom>
          </p:spPr>
        </p:pic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8C34E4AD-5079-4FFD-AE63-18B1877FD23D}"/>
                </a:ext>
              </a:extLst>
            </p:cNvPr>
            <p:cNvSpPr txBox="1"/>
            <p:nvPr/>
          </p:nvSpPr>
          <p:spPr>
            <a:xfrm>
              <a:off x="6385559" y="7517175"/>
              <a:ext cx="81522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800" b="1" dirty="0"/>
                <a:t>DSI</a:t>
              </a:r>
            </a:p>
            <a:p>
              <a:endParaRPr lang="fr-FR" dirty="0"/>
            </a:p>
          </p:txBody>
        </p:sp>
        <p:pic>
          <p:nvPicPr>
            <p:cNvPr id="60" name="Picture 28">
              <a:extLst>
                <a:ext uri="{FF2B5EF4-FFF2-40B4-BE49-F238E27FC236}">
                  <a16:creationId xmlns:a16="http://schemas.microsoft.com/office/drawing/2014/main" id="{7DA95C10-94A7-401C-A144-9CBCF78C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544" y="5051334"/>
              <a:ext cx="3615375" cy="2287490"/>
            </a:xfrm>
            <a:prstGeom prst="rect">
              <a:avLst/>
            </a:prstGeom>
          </p:spPr>
        </p:pic>
        <p:pic>
          <p:nvPicPr>
            <p:cNvPr id="61" name="Picture 29">
              <a:extLst>
                <a:ext uri="{FF2B5EF4-FFF2-40B4-BE49-F238E27FC236}">
                  <a16:creationId xmlns:a16="http://schemas.microsoft.com/office/drawing/2014/main" id="{B28FEE4C-590C-4154-AA39-79978142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8934" y="6303256"/>
              <a:ext cx="1543300" cy="812883"/>
            </a:xfrm>
            <a:prstGeom prst="rect">
              <a:avLst/>
            </a:prstGeom>
          </p:spPr>
        </p:pic>
        <p:pic>
          <p:nvPicPr>
            <p:cNvPr id="62" name="Graphic 30">
              <a:extLst>
                <a:ext uri="{FF2B5EF4-FFF2-40B4-BE49-F238E27FC236}">
                  <a16:creationId xmlns:a16="http://schemas.microsoft.com/office/drawing/2014/main" id="{51D15EA5-C0CB-4CDB-B9FE-F4C20869B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6293" y="7601244"/>
              <a:ext cx="1670462" cy="1681488"/>
            </a:xfrm>
            <a:prstGeom prst="rect">
              <a:avLst/>
            </a:prstGeom>
          </p:spPr>
        </p:pic>
        <p:pic>
          <p:nvPicPr>
            <p:cNvPr id="63" name="Graphic 31">
              <a:extLst>
                <a:ext uri="{FF2B5EF4-FFF2-40B4-BE49-F238E27FC236}">
                  <a16:creationId xmlns:a16="http://schemas.microsoft.com/office/drawing/2014/main" id="{4F094773-6EA5-4E5D-8FDB-6295E94C9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62821" y="7518665"/>
              <a:ext cx="1041793" cy="1048670"/>
            </a:xfrm>
            <a:prstGeom prst="rect">
              <a:avLst/>
            </a:prstGeom>
          </p:spPr>
        </p:pic>
        <p:pic>
          <p:nvPicPr>
            <p:cNvPr id="64" name="Graphic 32">
              <a:extLst>
                <a:ext uri="{FF2B5EF4-FFF2-40B4-BE49-F238E27FC236}">
                  <a16:creationId xmlns:a16="http://schemas.microsoft.com/office/drawing/2014/main" id="{ED45401A-B11F-4313-B135-873D119AC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49087" y="8102262"/>
              <a:ext cx="602323" cy="606299"/>
            </a:xfrm>
            <a:prstGeom prst="rect">
              <a:avLst/>
            </a:prstGeom>
          </p:spPr>
        </p:pic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FC6E28FC-2F81-4B9F-B582-7AFC8448929D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588380" y="8727751"/>
              <a:ext cx="643320" cy="643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Graphic 34">
              <a:extLst>
                <a:ext uri="{FF2B5EF4-FFF2-40B4-BE49-F238E27FC236}">
                  <a16:creationId xmlns:a16="http://schemas.microsoft.com/office/drawing/2014/main" id="{CA4A4FB9-E1E8-4F79-9699-8F6BB2AC3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10421" y="7896617"/>
              <a:ext cx="1041793" cy="1048670"/>
            </a:xfrm>
            <a:prstGeom prst="rect">
              <a:avLst/>
            </a:prstGeom>
          </p:spPr>
        </p:pic>
        <p:pic>
          <p:nvPicPr>
            <p:cNvPr id="67" name="Graphic 35">
              <a:extLst>
                <a:ext uri="{FF2B5EF4-FFF2-40B4-BE49-F238E27FC236}">
                  <a16:creationId xmlns:a16="http://schemas.microsoft.com/office/drawing/2014/main" id="{C2774F8A-66A1-447A-B487-26659CBC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5189" y="7625628"/>
              <a:ext cx="1670462" cy="1681488"/>
            </a:xfrm>
            <a:prstGeom prst="rect">
              <a:avLst/>
            </a:prstGeom>
          </p:spPr>
        </p:pic>
        <p:pic>
          <p:nvPicPr>
            <p:cNvPr id="68" name="Graphic 36">
              <a:extLst>
                <a:ext uri="{FF2B5EF4-FFF2-40B4-BE49-F238E27FC236}">
                  <a16:creationId xmlns:a16="http://schemas.microsoft.com/office/drawing/2014/main" id="{BB4E2EE9-6FB9-49CD-BAF5-AB06A158C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4480" y="8018762"/>
              <a:ext cx="1670462" cy="1681488"/>
            </a:xfrm>
            <a:prstGeom prst="rect">
              <a:avLst/>
            </a:prstGeom>
          </p:spPr>
        </p:pic>
      </p:grpSp>
      <p:grpSp>
        <p:nvGrpSpPr>
          <p:cNvPr id="69" name="Group 5">
            <a:extLst>
              <a:ext uri="{FF2B5EF4-FFF2-40B4-BE49-F238E27FC236}">
                <a16:creationId xmlns:a16="http://schemas.microsoft.com/office/drawing/2014/main" id="{F1513D9D-2C0E-428A-BAC8-1F7C5D668EAE}"/>
              </a:ext>
            </a:extLst>
          </p:cNvPr>
          <p:cNvGrpSpPr/>
          <p:nvPr/>
        </p:nvGrpSpPr>
        <p:grpSpPr>
          <a:xfrm>
            <a:off x="502740" y="4010540"/>
            <a:ext cx="8820720" cy="772920"/>
            <a:chOff x="9278640" y="2893320"/>
            <a:chExt cx="8820720" cy="772920"/>
          </a:xfrm>
        </p:grpSpPr>
        <p:sp>
          <p:nvSpPr>
            <p:cNvPr id="70" name="CustomShape 6">
              <a:extLst>
                <a:ext uri="{FF2B5EF4-FFF2-40B4-BE49-F238E27FC236}">
                  <a16:creationId xmlns:a16="http://schemas.microsoft.com/office/drawing/2014/main" id="{5F420181-CED9-4481-8F85-2988E24F9432}"/>
                </a:ext>
              </a:extLst>
            </p:cNvPr>
            <p:cNvSpPr/>
            <p:nvPr/>
          </p:nvSpPr>
          <p:spPr>
            <a:xfrm rot="10800000">
              <a:off x="9278640" y="298332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1" name="CustomShape 7">
              <a:extLst>
                <a:ext uri="{FF2B5EF4-FFF2-40B4-BE49-F238E27FC236}">
                  <a16:creationId xmlns:a16="http://schemas.microsoft.com/office/drawing/2014/main" id="{51272090-567F-4216-85C2-7AE22A300391}"/>
                </a:ext>
              </a:extLst>
            </p:cNvPr>
            <p:cNvSpPr/>
            <p:nvPr/>
          </p:nvSpPr>
          <p:spPr>
            <a:xfrm>
              <a:off x="9295920" y="298332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2" name="CustomShape 8">
              <a:extLst>
                <a:ext uri="{FF2B5EF4-FFF2-40B4-BE49-F238E27FC236}">
                  <a16:creationId xmlns:a16="http://schemas.microsoft.com/office/drawing/2014/main" id="{6002C4FF-598C-4D62-B1B2-FA6649D78BB4}"/>
                </a:ext>
              </a:extLst>
            </p:cNvPr>
            <p:cNvSpPr/>
            <p:nvPr/>
          </p:nvSpPr>
          <p:spPr>
            <a:xfrm>
              <a:off x="9907200" y="289332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fr-FR" sz="2600" b="0" strike="noStrike" spc="299" dirty="0">
                  <a:solidFill>
                    <a:srgbClr val="3F3F3F"/>
                  </a:solidFill>
                  <a:latin typeface="Corbel"/>
                  <a:ea typeface="Spica Neue Light"/>
                </a:rPr>
                <a:t>Des partenaires multiples</a:t>
              </a:r>
              <a:endParaRPr lang="fr-FR" sz="2600" b="0" strike="noStrike" spc="-1" dirty="0">
                <a:latin typeface="Arial"/>
              </a:endParaRPr>
            </a:p>
          </p:txBody>
        </p:sp>
      </p:grpSp>
      <p:grpSp>
        <p:nvGrpSpPr>
          <p:cNvPr id="73" name="Group 9">
            <a:extLst>
              <a:ext uri="{FF2B5EF4-FFF2-40B4-BE49-F238E27FC236}">
                <a16:creationId xmlns:a16="http://schemas.microsoft.com/office/drawing/2014/main" id="{6B82E290-0419-4D20-8A22-1926C63F2116}"/>
              </a:ext>
            </a:extLst>
          </p:cNvPr>
          <p:cNvGrpSpPr/>
          <p:nvPr/>
        </p:nvGrpSpPr>
        <p:grpSpPr>
          <a:xfrm>
            <a:off x="502740" y="1405648"/>
            <a:ext cx="8820720" cy="772920"/>
            <a:chOff x="9278640" y="725040"/>
            <a:chExt cx="8820720" cy="772920"/>
          </a:xfrm>
        </p:grpSpPr>
        <p:sp>
          <p:nvSpPr>
            <p:cNvPr id="74" name="CustomShape 10">
              <a:extLst>
                <a:ext uri="{FF2B5EF4-FFF2-40B4-BE49-F238E27FC236}">
                  <a16:creationId xmlns:a16="http://schemas.microsoft.com/office/drawing/2014/main" id="{515554C2-7148-40EE-90F3-D35B0E8EDA96}"/>
                </a:ext>
              </a:extLst>
            </p:cNvPr>
            <p:cNvSpPr/>
            <p:nvPr/>
          </p:nvSpPr>
          <p:spPr>
            <a:xfrm rot="10800000">
              <a:off x="9278640" y="81504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5" name="CustomShape 11">
              <a:extLst>
                <a:ext uri="{FF2B5EF4-FFF2-40B4-BE49-F238E27FC236}">
                  <a16:creationId xmlns:a16="http://schemas.microsoft.com/office/drawing/2014/main" id="{7306D692-E94A-494E-88DC-23478B985134}"/>
                </a:ext>
              </a:extLst>
            </p:cNvPr>
            <p:cNvSpPr/>
            <p:nvPr/>
          </p:nvSpPr>
          <p:spPr>
            <a:xfrm>
              <a:off x="9296280" y="81504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6" name="CustomShape 12">
              <a:extLst>
                <a:ext uri="{FF2B5EF4-FFF2-40B4-BE49-F238E27FC236}">
                  <a16:creationId xmlns:a16="http://schemas.microsoft.com/office/drawing/2014/main" id="{526A62DB-7B39-4CA7-A790-202A9678BF77}"/>
                </a:ext>
              </a:extLst>
            </p:cNvPr>
            <p:cNvSpPr/>
            <p:nvPr/>
          </p:nvSpPr>
          <p:spPr>
            <a:xfrm>
              <a:off x="9907560" y="72504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fr-FR" sz="2600" spc="299" dirty="0">
                  <a:solidFill>
                    <a:srgbClr val="3F3F3F"/>
                  </a:solidFill>
                  <a:latin typeface="Corbel"/>
                  <a:ea typeface="Spica Neue Light"/>
                </a:rPr>
                <a:t>Au service de la communauté Atmosphère</a:t>
              </a:r>
            </a:p>
            <a:p>
              <a:pPr>
                <a:lnSpc>
                  <a:spcPct val="120000"/>
                </a:lnSpc>
                <a:spcBef>
                  <a:spcPts val="519"/>
                </a:spcBef>
              </a:pPr>
              <a:endParaRPr lang="fr-FR" sz="2600" spc="299" dirty="0">
                <a:solidFill>
                  <a:srgbClr val="3F3F3F"/>
                </a:solidFill>
                <a:latin typeface="Corbel"/>
                <a:ea typeface="Spica Neue Light"/>
              </a:endParaRPr>
            </a:p>
          </p:txBody>
        </p:sp>
      </p:grpSp>
      <p:grpSp>
        <p:nvGrpSpPr>
          <p:cNvPr id="77" name="Group 13">
            <a:extLst>
              <a:ext uri="{FF2B5EF4-FFF2-40B4-BE49-F238E27FC236}">
                <a16:creationId xmlns:a16="http://schemas.microsoft.com/office/drawing/2014/main" id="{D50962E9-C63C-46D8-8D0E-E5F4B54D3766}"/>
              </a:ext>
            </a:extLst>
          </p:cNvPr>
          <p:cNvGrpSpPr/>
          <p:nvPr/>
        </p:nvGrpSpPr>
        <p:grpSpPr>
          <a:xfrm>
            <a:off x="478564" y="6569353"/>
            <a:ext cx="8820720" cy="772920"/>
            <a:chOff x="9192600" y="7213680"/>
            <a:chExt cx="8820720" cy="772920"/>
          </a:xfrm>
        </p:grpSpPr>
        <p:sp>
          <p:nvSpPr>
            <p:cNvPr id="78" name="CustomShape 14">
              <a:extLst>
                <a:ext uri="{FF2B5EF4-FFF2-40B4-BE49-F238E27FC236}">
                  <a16:creationId xmlns:a16="http://schemas.microsoft.com/office/drawing/2014/main" id="{354F6C45-1455-43B7-83A9-DC19B6D2B02D}"/>
                </a:ext>
              </a:extLst>
            </p:cNvPr>
            <p:cNvSpPr/>
            <p:nvPr/>
          </p:nvSpPr>
          <p:spPr>
            <a:xfrm rot="10800000">
              <a:off x="9192600" y="730404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79" name="CustomShape 15">
              <a:extLst>
                <a:ext uri="{FF2B5EF4-FFF2-40B4-BE49-F238E27FC236}">
                  <a16:creationId xmlns:a16="http://schemas.microsoft.com/office/drawing/2014/main" id="{44473094-EB31-4F26-944A-485F800DB61D}"/>
                </a:ext>
              </a:extLst>
            </p:cNvPr>
            <p:cNvSpPr/>
            <p:nvPr/>
          </p:nvSpPr>
          <p:spPr>
            <a:xfrm>
              <a:off x="9209880" y="730368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80" name="CustomShape 16">
              <a:extLst>
                <a:ext uri="{FF2B5EF4-FFF2-40B4-BE49-F238E27FC236}">
                  <a16:creationId xmlns:a16="http://schemas.microsoft.com/office/drawing/2014/main" id="{EAD6F54A-328F-4FBB-ADF6-1083FEAAA2D6}"/>
                </a:ext>
              </a:extLst>
            </p:cNvPr>
            <p:cNvSpPr/>
            <p:nvPr/>
          </p:nvSpPr>
          <p:spPr>
            <a:xfrm>
              <a:off x="9821160" y="721368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fr-FR" sz="2600" spc="299" dirty="0">
                  <a:solidFill>
                    <a:srgbClr val="3F3F3F"/>
                  </a:solidFill>
                  <a:latin typeface="Corbel"/>
                  <a:ea typeface="Spica Neue Light"/>
                </a:rPr>
                <a:t>Des utilisateurs variés </a:t>
              </a:r>
              <a:endParaRPr lang="fr-FR" sz="2600" b="0" strike="noStrike" spc="-1" dirty="0">
                <a:latin typeface="Arial"/>
              </a:endParaRPr>
            </a:p>
          </p:txBody>
        </p:sp>
      </p:grpSp>
      <p:pic>
        <p:nvPicPr>
          <p:cNvPr id="81" name="Picture 27">
            <a:extLst>
              <a:ext uri="{FF2B5EF4-FFF2-40B4-BE49-F238E27FC236}">
                <a16:creationId xmlns:a16="http://schemas.microsoft.com/office/drawing/2014/main" id="{135E0806-4D02-4A21-A1E3-6F2E7C3E8E94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86523" y="5658789"/>
            <a:ext cx="680176" cy="654840"/>
          </a:xfrm>
          <a:prstGeom prst="rect">
            <a:avLst/>
          </a:prstGeom>
          <a:ln>
            <a:noFill/>
          </a:ln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3F3D5F7E-8C47-497D-9AE5-02B0F27C289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83558" y="5750031"/>
            <a:ext cx="1369861" cy="526320"/>
          </a:xfrm>
          <a:prstGeom prst="rect">
            <a:avLst/>
          </a:prstGeom>
          <a:ln>
            <a:noFill/>
          </a:ln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FF3E177A-58F6-46F9-A112-AEA47EFB8D4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763136" y="4691807"/>
            <a:ext cx="1905402" cy="966982"/>
          </a:xfrm>
          <a:prstGeom prst="rect">
            <a:avLst/>
          </a:prstGeom>
          <a:ln>
            <a:noFill/>
          </a:ln>
        </p:spPr>
      </p:pic>
      <p:pic>
        <p:nvPicPr>
          <p:cNvPr id="84" name="Picture 4">
            <a:extLst>
              <a:ext uri="{FF2B5EF4-FFF2-40B4-BE49-F238E27FC236}">
                <a16:creationId xmlns:a16="http://schemas.microsoft.com/office/drawing/2014/main" id="{35AD1ED2-A02D-4750-A5EF-6E7BDB6D279D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532274" y="4854258"/>
            <a:ext cx="740600" cy="738813"/>
          </a:xfrm>
          <a:prstGeom prst="rect">
            <a:avLst/>
          </a:prstGeom>
          <a:ln>
            <a:noFill/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C61121EA-EB28-47BC-BAA2-44BB898B20B6}"/>
              </a:ext>
            </a:extLst>
          </p:cNvPr>
          <p:cNvSpPr/>
          <p:nvPr/>
        </p:nvSpPr>
        <p:spPr>
          <a:xfrm>
            <a:off x="992756" y="2100686"/>
            <a:ext cx="16333724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/>
              <a:t>La mission du </a:t>
            </a:r>
            <a:r>
              <a:rPr lang="fr-FR" sz="2400" dirty="0"/>
              <a:t>Centre de Données et Services AERIS/ICARE est de supporter les activités de recherche de la communauté dans le domaine des sciences atmosphériques et du climat, en facilitant l’utilisation des données issues de </a:t>
            </a:r>
            <a:r>
              <a:rPr lang="fr-FR" sz="2400" b="1" dirty="0"/>
              <a:t>l’observation par satellite, de réseaux de mesure au sol ou d’instrumentation in situ</a:t>
            </a:r>
            <a:r>
              <a:rPr lang="fr-FR" sz="2400" dirty="0"/>
              <a:t>.. Ceci inclut le </a:t>
            </a:r>
            <a:r>
              <a:rPr lang="fr-FR" sz="2400" b="1" dirty="0"/>
              <a:t>développement d’outils et de services </a:t>
            </a:r>
            <a:r>
              <a:rPr lang="fr-FR" sz="2400" dirty="0"/>
              <a:t>spécifiques pour le </a:t>
            </a:r>
            <a:r>
              <a:rPr lang="fr-FR" sz="2400" b="1" dirty="0"/>
              <a:t>traitement, l’analyse et la visualisation de données </a:t>
            </a:r>
            <a:r>
              <a:rPr lang="fr-FR" sz="2400" dirty="0"/>
              <a:t>multi-capteurs ou d’informations multi-sources. </a:t>
            </a:r>
          </a:p>
        </p:txBody>
      </p:sp>
      <p:sp>
        <p:nvSpPr>
          <p:cNvPr id="86" name="TextBox 55">
            <a:extLst>
              <a:ext uri="{FF2B5EF4-FFF2-40B4-BE49-F238E27FC236}">
                <a16:creationId xmlns:a16="http://schemas.microsoft.com/office/drawing/2014/main" id="{0263AC1E-7BF4-44A8-A5B5-A38908043ABF}"/>
              </a:ext>
            </a:extLst>
          </p:cNvPr>
          <p:cNvSpPr txBox="1"/>
          <p:nvPr/>
        </p:nvSpPr>
        <p:spPr>
          <a:xfrm>
            <a:off x="740314" y="4693808"/>
            <a:ext cx="5942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tutelles officielles et historiques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agences internationales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CDS partenaires dans AERIS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Les 4 pôles de l’IR Data Terra</a:t>
            </a:r>
          </a:p>
        </p:txBody>
      </p:sp>
      <p:sp>
        <p:nvSpPr>
          <p:cNvPr id="87" name="TextBox 56">
            <a:extLst>
              <a:ext uri="{FF2B5EF4-FFF2-40B4-BE49-F238E27FC236}">
                <a16:creationId xmlns:a16="http://schemas.microsoft.com/office/drawing/2014/main" id="{D3A1D28B-B7FE-4D9F-9B3D-6910003A2F15}"/>
              </a:ext>
            </a:extLst>
          </p:cNvPr>
          <p:cNvSpPr txBox="1"/>
          <p:nvPr/>
        </p:nvSpPr>
        <p:spPr>
          <a:xfrm>
            <a:off x="701377" y="7348745"/>
            <a:ext cx="9521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Régionaux, nationaux et internationaux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Individuels ou institutionnels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Des projets de dimensions très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Une connaissance des thématiques à différents niveaux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Des besoins divers avec des expression de besoins hétérogènes</a:t>
            </a:r>
          </a:p>
        </p:txBody>
      </p:sp>
    </p:spTree>
    <p:extLst>
      <p:ext uri="{BB962C8B-B14F-4D97-AF65-F5344CB8AC3E}">
        <p14:creationId xmlns:p14="http://schemas.microsoft.com/office/powerpoint/2010/main" val="17115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0575BDCD-0C44-184B-B52B-04BDF00C395F}"/>
              </a:ext>
            </a:extLst>
          </p:cNvPr>
          <p:cNvSpPr/>
          <p:nvPr/>
        </p:nvSpPr>
        <p:spPr>
          <a:xfrm>
            <a:off x="637200" y="192960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Infrastructure du CDS ICARE : les chiffres (2024-02)</a:t>
            </a:r>
            <a:endParaRPr lang="fr-FR" sz="13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489CE66-EB1F-454D-834B-C5E3B7A242C2}"/>
              </a:ext>
            </a:extLst>
          </p:cNvPr>
          <p:cNvGrpSpPr/>
          <p:nvPr/>
        </p:nvGrpSpPr>
        <p:grpSpPr>
          <a:xfrm>
            <a:off x="723240" y="3482595"/>
            <a:ext cx="8820720" cy="772920"/>
            <a:chOff x="9278640" y="2916180"/>
            <a:chExt cx="8820720" cy="772920"/>
          </a:xfrm>
        </p:grpSpPr>
        <p:sp>
          <p:nvSpPr>
            <p:cNvPr id="6" name="CustomShape 6">
              <a:extLst>
                <a:ext uri="{FF2B5EF4-FFF2-40B4-BE49-F238E27FC236}">
                  <a16:creationId xmlns:a16="http://schemas.microsoft.com/office/drawing/2014/main" id="{BA3F5EF5-B200-8947-AD8D-4048D6BC23ED}"/>
                </a:ext>
              </a:extLst>
            </p:cNvPr>
            <p:cNvSpPr/>
            <p:nvPr/>
          </p:nvSpPr>
          <p:spPr>
            <a:xfrm rot="10800000">
              <a:off x="9278640" y="298332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7">
              <a:extLst>
                <a:ext uri="{FF2B5EF4-FFF2-40B4-BE49-F238E27FC236}">
                  <a16:creationId xmlns:a16="http://schemas.microsoft.com/office/drawing/2014/main" id="{883344E6-B9CE-3B49-BC31-D2A730D69C9E}"/>
                </a:ext>
              </a:extLst>
            </p:cNvPr>
            <p:cNvSpPr/>
            <p:nvPr/>
          </p:nvSpPr>
          <p:spPr>
            <a:xfrm>
              <a:off x="9295920" y="298332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8">
              <a:extLst>
                <a:ext uri="{FF2B5EF4-FFF2-40B4-BE49-F238E27FC236}">
                  <a16:creationId xmlns:a16="http://schemas.microsoft.com/office/drawing/2014/main" id="{9031F949-E292-264C-877A-266F5B51A2F4}"/>
                </a:ext>
              </a:extLst>
            </p:cNvPr>
            <p:cNvSpPr/>
            <p:nvPr/>
          </p:nvSpPr>
          <p:spPr>
            <a:xfrm>
              <a:off x="9907200" y="291618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en-US" sz="2600" b="0" strike="noStrike" spc="299" dirty="0">
                  <a:solidFill>
                    <a:srgbClr val="3F3F3F"/>
                  </a:solidFill>
                  <a:latin typeface="Corbel"/>
                  <a:ea typeface="Spica Neue Light"/>
                </a:rPr>
                <a:t>Stockage</a:t>
              </a:r>
              <a:endParaRPr lang="en-US" sz="2600" b="0" strike="noStrike" spc="-1" dirty="0">
                <a:latin typeface="Arial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5FDA39F-EE55-A54A-A516-F09F3155C8B9}"/>
              </a:ext>
            </a:extLst>
          </p:cNvPr>
          <p:cNvGrpSpPr/>
          <p:nvPr/>
        </p:nvGrpSpPr>
        <p:grpSpPr>
          <a:xfrm>
            <a:off x="723240" y="1495165"/>
            <a:ext cx="8820720" cy="772920"/>
            <a:chOff x="9278640" y="747900"/>
            <a:chExt cx="8820720" cy="772920"/>
          </a:xfrm>
        </p:grpSpPr>
        <p:sp>
          <p:nvSpPr>
            <p:cNvPr id="10" name="CustomShape 10">
              <a:extLst>
                <a:ext uri="{FF2B5EF4-FFF2-40B4-BE49-F238E27FC236}">
                  <a16:creationId xmlns:a16="http://schemas.microsoft.com/office/drawing/2014/main" id="{6F81680F-B7FF-2141-ADD6-44316C4A5F6C}"/>
                </a:ext>
              </a:extLst>
            </p:cNvPr>
            <p:cNvSpPr/>
            <p:nvPr/>
          </p:nvSpPr>
          <p:spPr>
            <a:xfrm rot="10800000">
              <a:off x="9278640" y="81504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CustomShape 11">
              <a:extLst>
                <a:ext uri="{FF2B5EF4-FFF2-40B4-BE49-F238E27FC236}">
                  <a16:creationId xmlns:a16="http://schemas.microsoft.com/office/drawing/2014/main" id="{47E8EB4B-0BF8-0D43-95A1-44F80797EB7C}"/>
                </a:ext>
              </a:extLst>
            </p:cNvPr>
            <p:cNvSpPr/>
            <p:nvPr/>
          </p:nvSpPr>
          <p:spPr>
            <a:xfrm>
              <a:off x="9296280" y="81504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CustomShape 12">
              <a:extLst>
                <a:ext uri="{FF2B5EF4-FFF2-40B4-BE49-F238E27FC236}">
                  <a16:creationId xmlns:a16="http://schemas.microsoft.com/office/drawing/2014/main" id="{69EC1DE1-0BF8-714E-9C5B-D9F7B2A4B5B5}"/>
                </a:ext>
              </a:extLst>
            </p:cNvPr>
            <p:cNvSpPr/>
            <p:nvPr/>
          </p:nvSpPr>
          <p:spPr>
            <a:xfrm>
              <a:off x="9907560" y="74790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en-US" sz="2600" b="0" strike="noStrike" spc="299" dirty="0" err="1">
                  <a:solidFill>
                    <a:srgbClr val="3F3F3F"/>
                  </a:solidFill>
                  <a:latin typeface="Corbel"/>
                  <a:ea typeface="Spica Neue Light"/>
                </a:rPr>
                <a:t>Moyens</a:t>
              </a:r>
              <a:r>
                <a:rPr lang="en-US" sz="2600" b="0" strike="noStrike" spc="299" dirty="0">
                  <a:solidFill>
                    <a:srgbClr val="3F3F3F"/>
                  </a:solidFill>
                  <a:latin typeface="Corbel"/>
                  <a:ea typeface="Spica Neue Light"/>
                </a:rPr>
                <a:t> de </a:t>
              </a:r>
              <a:r>
                <a:rPr lang="en-US" sz="2600" b="0" strike="noStrike" spc="299" dirty="0" err="1">
                  <a:solidFill>
                    <a:srgbClr val="3F3F3F"/>
                  </a:solidFill>
                  <a:latin typeface="Corbel"/>
                  <a:ea typeface="Spica Neue Light"/>
                </a:rPr>
                <a:t>Calcul</a:t>
              </a:r>
              <a:endParaRPr lang="en-US" sz="2600" b="0" strike="noStrike" spc="-1" dirty="0">
                <a:latin typeface="Arial"/>
              </a:endParaRPr>
            </a:p>
          </p:txBody>
        </p:sp>
      </p:grpSp>
      <p:sp>
        <p:nvSpPr>
          <p:cNvPr id="17" name="CustomShape 3">
            <a:extLst>
              <a:ext uri="{FF2B5EF4-FFF2-40B4-BE49-F238E27FC236}">
                <a16:creationId xmlns:a16="http://schemas.microsoft.com/office/drawing/2014/main" id="{6C1BB0DF-63F8-1946-9E7C-567D50A6EC53}"/>
              </a:ext>
            </a:extLst>
          </p:cNvPr>
          <p:cNvSpPr/>
          <p:nvPr/>
        </p:nvSpPr>
        <p:spPr>
          <a:xfrm>
            <a:off x="1083366" y="2227750"/>
            <a:ext cx="8785800" cy="1224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latin typeface="Corbel"/>
                <a:ea typeface="ヒラギノ角ゴ Pro W3"/>
              </a:rPr>
              <a:t>148 </a:t>
            </a:r>
            <a:r>
              <a:rPr lang="en-US" sz="2400" b="1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serveurs</a:t>
            </a:r>
            <a:r>
              <a:rPr lang="en-US" sz="2400" b="1" spc="-1" dirty="0">
                <a:solidFill>
                  <a:srgbClr val="000000"/>
                </a:solidFill>
                <a:latin typeface="Corbel"/>
                <a:ea typeface="ヒラギノ角ゴ Pro W3"/>
              </a:rPr>
              <a:t> 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: 55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serveurs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racks + 8 chassis avec  lames blade</a:t>
            </a: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296 CPU  pour 3476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cœurs</a:t>
            </a:r>
            <a:endParaRPr lang="en-US" sz="2400" spc="-1" dirty="0">
              <a:solidFill>
                <a:srgbClr val="000000"/>
              </a:solidFill>
              <a:latin typeface="Corbel"/>
              <a:ea typeface="ヒラギノ角ゴ Pro W3"/>
            </a:endParaRP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théoriquement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107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Tflops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98C76507-7BEE-7C4A-9F07-5ECA1E4CE759}"/>
              </a:ext>
            </a:extLst>
          </p:cNvPr>
          <p:cNvSpPr/>
          <p:nvPr/>
        </p:nvSpPr>
        <p:spPr>
          <a:xfrm>
            <a:off x="1083366" y="4315992"/>
            <a:ext cx="9029707" cy="1203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latin typeface="Corbel"/>
                <a:ea typeface="ヒラギノ角ゴ Pro W3"/>
              </a:rPr>
              <a:t>8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 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baies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reliées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aux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serveurs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GPFS par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FiberChannel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</a:t>
            </a: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~</a:t>
            </a:r>
            <a:r>
              <a:rPr lang="en-US" sz="2400" b="1" spc="-1" dirty="0">
                <a:solidFill>
                  <a:srgbClr val="000000"/>
                </a:solidFill>
                <a:latin typeface="Corbel"/>
                <a:ea typeface="ヒラギノ角ゴ Pro W3"/>
              </a:rPr>
              <a:t>1340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disques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pour un volume brute de 15 Po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soit</a:t>
            </a:r>
            <a:r>
              <a:rPr lang="en-US" sz="2400" spc="-1" dirty="0">
                <a:solidFill>
                  <a:srgbClr val="000000"/>
                </a:solidFill>
                <a:latin typeface="Corbel"/>
                <a:ea typeface="ヒラギノ角ゴ Pro W3"/>
              </a:rPr>
              <a:t> 12,2 Pio </a:t>
            </a:r>
            <a:r>
              <a:rPr lang="en-US" sz="2400" spc="-1" dirty="0" err="1">
                <a:solidFill>
                  <a:srgbClr val="000000"/>
                </a:solidFill>
                <a:latin typeface="Corbel"/>
                <a:ea typeface="ヒラギノ角ゴ Pro W3"/>
              </a:rPr>
              <a:t>utiles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0" name="Image 11">
            <a:extLst>
              <a:ext uri="{FF2B5EF4-FFF2-40B4-BE49-F238E27FC236}">
                <a16:creationId xmlns:a16="http://schemas.microsoft.com/office/drawing/2014/main" id="{3081362D-65A6-0F47-8136-F6F06B48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396" y="1632758"/>
            <a:ext cx="5876424" cy="7586494"/>
          </a:xfrm>
          <a:prstGeom prst="rect">
            <a:avLst/>
          </a:prstGeom>
        </p:spPr>
      </p:pic>
      <p:sp>
        <p:nvSpPr>
          <p:cNvPr id="21" name="TextShape 2">
            <a:extLst>
              <a:ext uri="{FF2B5EF4-FFF2-40B4-BE49-F238E27FC236}">
                <a16:creationId xmlns:a16="http://schemas.microsoft.com/office/drawing/2014/main" id="{C9978E05-19F7-9742-AC92-0342395401A7}"/>
              </a:ext>
            </a:extLst>
          </p:cNvPr>
          <p:cNvSpPr txBox="1"/>
          <p:nvPr/>
        </p:nvSpPr>
        <p:spPr>
          <a:xfrm>
            <a:off x="17199000" y="9464040"/>
            <a:ext cx="1079640" cy="539640"/>
          </a:xfrm>
          <a:prstGeom prst="rect">
            <a:avLst/>
          </a:prstGeom>
          <a:noFill/>
          <a:ln>
            <a:noFill/>
          </a:ln>
        </p:spPr>
        <p:txBody>
          <a:bodyPr lIns="163440" tIns="81720" rIns="163440" bIns="81720" anchor="ctr"/>
          <a:lstStyle/>
          <a:p>
            <a:pPr>
              <a:lnSpc>
                <a:spcPct val="100000"/>
              </a:lnSpc>
            </a:pPr>
            <a:fld id="{87705B04-892E-499B-B871-F005A6FEFF22}" type="slidenum">
              <a:rPr lang="en-US" sz="3200" b="0" strike="noStrike" spc="-1">
                <a:solidFill>
                  <a:srgbClr val="797979"/>
                </a:solidFill>
                <a:latin typeface="Corbel"/>
                <a:ea typeface="Spica Neue Light"/>
              </a:rPr>
              <a:t>3</a:t>
            </a:fld>
            <a:endParaRPr lang="en-US" sz="3200" b="0" strike="noStrike" spc="-1" dirty="0">
              <a:latin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98F00-E666-F54B-9136-BB955C89E42B}"/>
              </a:ext>
            </a:extLst>
          </p:cNvPr>
          <p:cNvSpPr txBox="1"/>
          <p:nvPr/>
        </p:nvSpPr>
        <p:spPr>
          <a:xfrm>
            <a:off x="10812902" y="8641080"/>
            <a:ext cx="550926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rbel" panose="020B0503020204020204" pitchFamily="34" charset="0"/>
              </a:rPr>
              <a:t>Couloir froid 18 racks de 47 U hébergé au sein du Data Center Régional ESR  - </a:t>
            </a:r>
            <a:r>
              <a:rPr lang="fr-FR" dirty="0" err="1">
                <a:latin typeface="Corbel" panose="020B0503020204020204" pitchFamily="34" charset="0"/>
              </a:rPr>
              <a:t>U.Lille</a:t>
            </a:r>
            <a:r>
              <a:rPr lang="fr-FR" dirty="0">
                <a:latin typeface="Corbel" panose="020B0503020204020204" pitchFamily="34" charset="0"/>
              </a:rPr>
              <a:t> – 47,5 m</a:t>
            </a:r>
            <a:r>
              <a:rPr lang="fr-FR" baseline="30000" dirty="0">
                <a:latin typeface="Corbel" panose="020B0503020204020204" pitchFamily="34" charset="0"/>
              </a:rPr>
              <a:t>2</a:t>
            </a:r>
            <a:r>
              <a:rPr lang="fr-FR" dirty="0">
                <a:latin typeface="Corbel" panose="020B0503020204020204" pitchFamily="34" charset="0"/>
              </a:rPr>
              <a:t> </a:t>
            </a:r>
          </a:p>
        </p:txBody>
      </p:sp>
      <p:grpSp>
        <p:nvGrpSpPr>
          <p:cNvPr id="22" name="Group 13">
            <a:extLst>
              <a:ext uri="{FF2B5EF4-FFF2-40B4-BE49-F238E27FC236}">
                <a16:creationId xmlns:a16="http://schemas.microsoft.com/office/drawing/2014/main" id="{CF501C5D-0F34-5843-BBA7-AE7C6A452EF5}"/>
              </a:ext>
            </a:extLst>
          </p:cNvPr>
          <p:cNvGrpSpPr/>
          <p:nvPr/>
        </p:nvGrpSpPr>
        <p:grpSpPr>
          <a:xfrm>
            <a:off x="727531" y="7812630"/>
            <a:ext cx="8820720" cy="772920"/>
            <a:chOff x="9192600" y="7243450"/>
            <a:chExt cx="8820720" cy="772920"/>
          </a:xfrm>
        </p:grpSpPr>
        <p:sp>
          <p:nvSpPr>
            <p:cNvPr id="23" name="CustomShape 14">
              <a:extLst>
                <a:ext uri="{FF2B5EF4-FFF2-40B4-BE49-F238E27FC236}">
                  <a16:creationId xmlns:a16="http://schemas.microsoft.com/office/drawing/2014/main" id="{6BAE6BAF-061C-4843-8D4E-23DF32801483}"/>
                </a:ext>
              </a:extLst>
            </p:cNvPr>
            <p:cNvSpPr/>
            <p:nvPr/>
          </p:nvSpPr>
          <p:spPr>
            <a:xfrm rot="10800000">
              <a:off x="9192600" y="730404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15">
              <a:extLst>
                <a:ext uri="{FF2B5EF4-FFF2-40B4-BE49-F238E27FC236}">
                  <a16:creationId xmlns:a16="http://schemas.microsoft.com/office/drawing/2014/main" id="{B885C9E3-31C8-E746-86E7-9F01C5F9D37C}"/>
                </a:ext>
              </a:extLst>
            </p:cNvPr>
            <p:cNvSpPr/>
            <p:nvPr/>
          </p:nvSpPr>
          <p:spPr>
            <a:xfrm>
              <a:off x="9209880" y="730368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" name="CustomShape 16">
              <a:extLst>
                <a:ext uri="{FF2B5EF4-FFF2-40B4-BE49-F238E27FC236}">
                  <a16:creationId xmlns:a16="http://schemas.microsoft.com/office/drawing/2014/main" id="{A8D9FDE2-0356-FC4E-9123-79665627B943}"/>
                </a:ext>
              </a:extLst>
            </p:cNvPr>
            <p:cNvSpPr/>
            <p:nvPr/>
          </p:nvSpPr>
          <p:spPr>
            <a:xfrm>
              <a:off x="9822410" y="724345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en-US" sz="2600" b="0" strike="noStrike" spc="299" dirty="0" err="1">
                  <a:solidFill>
                    <a:srgbClr val="3F3F3F"/>
                  </a:solidFill>
                  <a:latin typeface="Corbel"/>
                  <a:ea typeface="Spica Neue Light"/>
                </a:rPr>
                <a:t>Autres</a:t>
              </a:r>
              <a:endParaRPr lang="en-US" sz="2600" b="0" strike="noStrike" spc="-1" dirty="0">
                <a:latin typeface="Arial"/>
              </a:endParaRPr>
            </a:p>
          </p:txBody>
        </p:sp>
      </p:grpSp>
      <p:sp>
        <p:nvSpPr>
          <p:cNvPr id="26" name="CustomShape 3">
            <a:extLst>
              <a:ext uri="{FF2B5EF4-FFF2-40B4-BE49-F238E27FC236}">
                <a16:creationId xmlns:a16="http://schemas.microsoft.com/office/drawing/2014/main" id="{4EFB8AD2-E147-874F-802C-B581A7B70ECD}"/>
              </a:ext>
            </a:extLst>
          </p:cNvPr>
          <p:cNvSpPr/>
          <p:nvPr/>
        </p:nvSpPr>
        <p:spPr>
          <a:xfrm>
            <a:off x="1182330" y="8405833"/>
            <a:ext cx="8041680" cy="1143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19190" lvl="2" indent="-28575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latin typeface="Corbel" panose="020B0503020204020204" pitchFamily="34" charset="0"/>
              </a:rPr>
              <a:t>4 km de </a:t>
            </a:r>
            <a:r>
              <a:rPr lang="en-US" sz="2400" spc="-1" dirty="0" err="1">
                <a:latin typeface="Corbel" panose="020B0503020204020204" pitchFamily="34" charset="0"/>
              </a:rPr>
              <a:t>câbles</a:t>
            </a:r>
            <a:r>
              <a:rPr lang="en-US" sz="2400" spc="-1" dirty="0">
                <a:latin typeface="Corbel" panose="020B0503020204020204" pitchFamily="34" charset="0"/>
              </a:rPr>
              <a:t> </a:t>
            </a:r>
            <a:r>
              <a:rPr lang="en-US" sz="2400" spc="-1" dirty="0" err="1">
                <a:latin typeface="Corbel" panose="020B0503020204020204" pitchFamily="34" charset="0"/>
              </a:rPr>
              <a:t>cuivre</a:t>
            </a:r>
            <a:r>
              <a:rPr lang="en-US" sz="2400" spc="-1" dirty="0">
                <a:latin typeface="Corbel" panose="020B0503020204020204" pitchFamily="34" charset="0"/>
              </a:rPr>
              <a:t> et 4 km de </a:t>
            </a:r>
            <a:r>
              <a:rPr lang="en-US" sz="2400" spc="-1" dirty="0" err="1">
                <a:latin typeface="Corbel" panose="020B0503020204020204" pitchFamily="34" charset="0"/>
              </a:rPr>
              <a:t>fibre</a:t>
            </a:r>
            <a:r>
              <a:rPr lang="en-US" sz="2400" spc="-1" dirty="0">
                <a:latin typeface="Corbel" panose="020B0503020204020204" pitchFamily="34" charset="0"/>
              </a:rPr>
              <a:t> </a:t>
            </a:r>
          </a:p>
          <a:p>
            <a:pPr marL="719190" lvl="2" indent="-28575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 err="1">
                <a:latin typeface="Corbel" panose="020B0503020204020204" pitchFamily="34" charset="0"/>
              </a:rPr>
              <a:t>consommation</a:t>
            </a:r>
            <a:r>
              <a:rPr lang="en-US" sz="2400" spc="-1" dirty="0">
                <a:latin typeface="Corbel" panose="020B0503020204020204" pitchFamily="34" charset="0"/>
              </a:rPr>
              <a:t> </a:t>
            </a:r>
            <a:r>
              <a:rPr lang="en-US" sz="2400" spc="-1" dirty="0" err="1">
                <a:latin typeface="Corbel" panose="020B0503020204020204" pitchFamily="34" charset="0"/>
              </a:rPr>
              <a:t>moyenne</a:t>
            </a:r>
            <a:r>
              <a:rPr lang="en-US" sz="2400" spc="-1" dirty="0">
                <a:latin typeface="Corbel" panose="020B0503020204020204" pitchFamily="34" charset="0"/>
              </a:rPr>
              <a:t> de 30 000 kWh</a:t>
            </a: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endParaRPr lang="en-US" spc="-1" dirty="0" err="1">
              <a:solidFill>
                <a:srgbClr val="000000"/>
              </a:solidFill>
              <a:latin typeface="Corbel"/>
              <a:ea typeface="ヒラギノ角ゴ Pro W3"/>
            </a:endParaRP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B33D42C1-1FE8-324A-8910-0167C1BDA3BD}"/>
              </a:ext>
            </a:extLst>
          </p:cNvPr>
          <p:cNvGrpSpPr/>
          <p:nvPr/>
        </p:nvGrpSpPr>
        <p:grpSpPr>
          <a:xfrm>
            <a:off x="713676" y="5232225"/>
            <a:ext cx="8820720" cy="772920"/>
            <a:chOff x="9278640" y="2930490"/>
            <a:chExt cx="8820720" cy="772920"/>
          </a:xfrm>
        </p:grpSpPr>
        <p:sp>
          <p:nvSpPr>
            <p:cNvPr id="28" name="CustomShape 6">
              <a:extLst>
                <a:ext uri="{FF2B5EF4-FFF2-40B4-BE49-F238E27FC236}">
                  <a16:creationId xmlns:a16="http://schemas.microsoft.com/office/drawing/2014/main" id="{CFE68081-A68C-6241-93BA-C6134E362D87}"/>
                </a:ext>
              </a:extLst>
            </p:cNvPr>
            <p:cNvSpPr/>
            <p:nvPr/>
          </p:nvSpPr>
          <p:spPr>
            <a:xfrm rot="10800000">
              <a:off x="9278640" y="2983320"/>
              <a:ext cx="8820720" cy="525960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7632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7">
              <a:extLst>
                <a:ext uri="{FF2B5EF4-FFF2-40B4-BE49-F238E27FC236}">
                  <a16:creationId xmlns:a16="http://schemas.microsoft.com/office/drawing/2014/main" id="{B1D85B68-688E-354C-A4AE-ADA12153335C}"/>
                </a:ext>
              </a:extLst>
            </p:cNvPr>
            <p:cNvSpPr/>
            <p:nvPr/>
          </p:nvSpPr>
          <p:spPr>
            <a:xfrm>
              <a:off x="9295920" y="2983320"/>
              <a:ext cx="585000" cy="52596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9828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" name="CustomShape 8">
              <a:extLst>
                <a:ext uri="{FF2B5EF4-FFF2-40B4-BE49-F238E27FC236}">
                  <a16:creationId xmlns:a16="http://schemas.microsoft.com/office/drawing/2014/main" id="{77F958A8-CCBB-7742-8E9D-7F7386FC6D86}"/>
                </a:ext>
              </a:extLst>
            </p:cNvPr>
            <p:cNvSpPr/>
            <p:nvPr/>
          </p:nvSpPr>
          <p:spPr>
            <a:xfrm>
              <a:off x="9907200" y="2930490"/>
              <a:ext cx="74714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20000"/>
                </a:lnSpc>
                <a:spcBef>
                  <a:spcPts val="519"/>
                </a:spcBef>
              </a:pPr>
              <a:r>
                <a:rPr lang="en-US" sz="2600" b="0" strike="noStrike" spc="299" dirty="0" err="1">
                  <a:solidFill>
                    <a:srgbClr val="3F3F3F"/>
                  </a:solidFill>
                  <a:latin typeface="Corbel" panose="020B0503020204020204" pitchFamily="34" charset="0"/>
                  <a:ea typeface="Spica Neue Light"/>
                </a:rPr>
                <a:t>Réseau</a:t>
              </a:r>
              <a:endParaRPr lang="en-US" sz="2600" b="0" strike="noStrike" spc="-1" dirty="0">
                <a:latin typeface="Corbel" panose="020B0503020204020204" pitchFamily="34" charset="0"/>
              </a:endParaRPr>
            </a:p>
          </p:txBody>
        </p:sp>
      </p:grpSp>
      <p:sp>
        <p:nvSpPr>
          <p:cNvPr id="31" name="CustomShape 3">
            <a:extLst>
              <a:ext uri="{FF2B5EF4-FFF2-40B4-BE49-F238E27FC236}">
                <a16:creationId xmlns:a16="http://schemas.microsoft.com/office/drawing/2014/main" id="{B905B717-4159-3540-85BF-C7714585FB17}"/>
              </a:ext>
            </a:extLst>
          </p:cNvPr>
          <p:cNvSpPr/>
          <p:nvPr/>
        </p:nvSpPr>
        <p:spPr>
          <a:xfrm>
            <a:off x="1039583" y="5946654"/>
            <a:ext cx="8343206" cy="1762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latin typeface="Corbel" panose="020B0503020204020204" pitchFamily="34" charset="0"/>
              </a:rPr>
              <a:t>Connexion</a:t>
            </a:r>
            <a:r>
              <a:rPr lang="en-US" sz="2400" spc="-1" dirty="0">
                <a:latin typeface="Corbel" panose="020B0503020204020204" pitchFamily="34" charset="0"/>
              </a:rPr>
              <a:t> 10Gb </a:t>
            </a:r>
            <a:r>
              <a:rPr lang="en-US" sz="2400" spc="-1" dirty="0" err="1">
                <a:latin typeface="Corbel" panose="020B0503020204020204" pitchFamily="34" charset="0"/>
              </a:rPr>
              <a:t>bidirectionelle</a:t>
            </a:r>
            <a:r>
              <a:rPr lang="en-US" sz="2400" spc="-1" dirty="0">
                <a:latin typeface="Corbel" panose="020B0503020204020204" pitchFamily="34" charset="0"/>
              </a:rPr>
              <a:t> </a:t>
            </a:r>
            <a:r>
              <a:rPr lang="en-US" sz="2400" spc="-1" dirty="0" err="1">
                <a:latin typeface="Corbel" panose="020B0503020204020204" pitchFamily="34" charset="0"/>
              </a:rPr>
              <a:t>directe</a:t>
            </a:r>
            <a:r>
              <a:rPr lang="en-US" sz="2400" spc="-1" dirty="0">
                <a:latin typeface="Corbel" panose="020B0503020204020204" pitchFamily="34" charset="0"/>
              </a:rPr>
              <a:t> à RENATER (</a:t>
            </a:r>
            <a:r>
              <a:rPr lang="en-US" sz="2400" spc="-1" dirty="0" err="1">
                <a:latin typeface="Corbel" panose="020B0503020204020204" pitchFamily="34" charset="0"/>
              </a:rPr>
              <a:t>composante</a:t>
            </a:r>
            <a:r>
              <a:rPr lang="en-US" sz="2400" spc="-1" dirty="0">
                <a:latin typeface="Corbel" panose="020B0503020204020204" pitchFamily="34" charset="0"/>
              </a:rPr>
              <a:t> </a:t>
            </a:r>
            <a:r>
              <a:rPr lang="en-US" sz="2400" spc="-1" dirty="0" err="1">
                <a:latin typeface="Corbel" panose="020B0503020204020204" pitchFamily="34" charset="0"/>
              </a:rPr>
              <a:t>française</a:t>
            </a:r>
            <a:r>
              <a:rPr lang="en-US" sz="2400" spc="-1" dirty="0">
                <a:latin typeface="Corbel" panose="020B0503020204020204" pitchFamily="34" charset="0"/>
              </a:rPr>
              <a:t> de GEANT)</a:t>
            </a: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latin typeface="Corbel" panose="020B0503020204020204" pitchFamily="34" charset="0"/>
              </a:rPr>
              <a:t>Réseau</a:t>
            </a:r>
            <a:r>
              <a:rPr lang="en-US" sz="2400" spc="-1" dirty="0">
                <a:latin typeface="Corbel" panose="020B0503020204020204" pitchFamily="34" charset="0"/>
              </a:rPr>
              <a:t> interne 10GbE/40GbE/100GbE </a:t>
            </a:r>
          </a:p>
          <a:p>
            <a:pPr marL="718920" lvl="2" indent="-285480">
              <a:lnSpc>
                <a:spcPct val="85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dirty="0">
                <a:latin typeface="Corbel" panose="020B0503020204020204" pitchFamily="34" charset="0"/>
              </a:rPr>
              <a:t>7 </a:t>
            </a:r>
            <a:r>
              <a:rPr lang="fr-FR" sz="2400" dirty="0" err="1">
                <a:latin typeface="Corbel" panose="020B0503020204020204" pitchFamily="34" charset="0"/>
              </a:rPr>
              <a:t>switchs</a:t>
            </a:r>
            <a:r>
              <a:rPr lang="fr-FR" sz="2400" dirty="0">
                <a:latin typeface="Corbel" panose="020B0503020204020204" pitchFamily="34" charset="0"/>
              </a:rPr>
              <a:t> FC 8/16/32Gb et 20 </a:t>
            </a:r>
            <a:r>
              <a:rPr lang="fr-FR" sz="2400" dirty="0" err="1">
                <a:latin typeface="Corbel" panose="020B0503020204020204" pitchFamily="34" charset="0"/>
              </a:rPr>
              <a:t>switchs</a:t>
            </a:r>
            <a:r>
              <a:rPr lang="fr-FR" sz="2400" dirty="0">
                <a:latin typeface="Corbel" panose="020B0503020204020204" pitchFamily="34" charset="0"/>
              </a:rPr>
              <a:t> pour la partie cuivre en 10GbE/40GbE/100GbE</a:t>
            </a:r>
            <a:r>
              <a:rPr lang="en-US" sz="2400" spc="-1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43BC7D-5756-9C4A-AEE6-49FB7AF4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726" y="5046685"/>
            <a:ext cx="4491624" cy="33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5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99768B-F167-4E1B-9A05-5B614FBB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9" y="710675"/>
            <a:ext cx="17117578" cy="88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AFC0CE-47A1-4A3A-82AD-F82DD573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8" y="649716"/>
            <a:ext cx="17134521" cy="88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2"/>
          <p:cNvSpPr/>
          <p:nvPr/>
        </p:nvSpPr>
        <p:spPr>
          <a:xfrm>
            <a:off x="502920" y="1317240"/>
            <a:ext cx="16056720" cy="78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29740" y="1699500"/>
            <a:ext cx="17208720" cy="77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kern="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70" y="1699141"/>
            <a:ext cx="16249430" cy="112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kern="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marL="342900" lvl="0" indent="-342900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658000" y="797620"/>
            <a:ext cx="17208720" cy="80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pc="-1" dirty="0"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860" y="1624160"/>
            <a:ext cx="154608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440" indent="-1904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000000"/>
                </a:solidFill>
                <a:latin typeface="Corbel" panose="020B0503020204020204" pitchFamily="34" charset="0"/>
              </a:rPr>
              <a:t>4 603 utilisateurs enregistrés </a:t>
            </a:r>
            <a:r>
              <a:rPr lang="fr-FR" sz="2800" spc="-1" dirty="0">
                <a:solidFill>
                  <a:srgbClr val="000000"/>
                </a:solidFill>
                <a:latin typeface="Corbel" panose="020B0503020204020204" pitchFamily="34" charset="0"/>
              </a:rPr>
              <a:t>au </a:t>
            </a:r>
            <a:r>
              <a:rPr lang="fr-FR" sz="2800" b="1" spc="-1" dirty="0">
                <a:solidFill>
                  <a:srgbClr val="000000"/>
                </a:solidFill>
                <a:latin typeface="Corbel" panose="020B0503020204020204" pitchFamily="34" charset="0"/>
              </a:rPr>
              <a:t>31/12/2023</a:t>
            </a:r>
            <a:r>
              <a:rPr lang="fr-FR" sz="2800" spc="-1" dirty="0">
                <a:solidFill>
                  <a:srgbClr val="000000"/>
                </a:solidFill>
                <a:latin typeface="Corbel" panose="020B0503020204020204" pitchFamily="34" charset="0"/>
              </a:rPr>
              <a:t> pour l’accès aux données </a:t>
            </a:r>
            <a:r>
              <a:rPr lang="fr-FR" sz="2800" b="1" spc="-1" dirty="0">
                <a:solidFill>
                  <a:srgbClr val="000000"/>
                </a:solidFill>
                <a:latin typeface="Corbel" panose="020B0503020204020204" pitchFamily="34" charset="0"/>
              </a:rPr>
              <a:t>(+275 </a:t>
            </a:r>
            <a:r>
              <a:rPr lang="fr-FR" sz="2800" spc="-1" dirty="0">
                <a:solidFill>
                  <a:srgbClr val="000000"/>
                </a:solidFill>
                <a:latin typeface="Corbel" panose="020B0503020204020204" pitchFamily="34" charset="0"/>
              </a:rPr>
              <a:t>depuis </a:t>
            </a:r>
            <a:r>
              <a:rPr lang="fr-FR" sz="2800" b="1" spc="-1" dirty="0">
                <a:solidFill>
                  <a:srgbClr val="000000"/>
                </a:solidFill>
                <a:latin typeface="Corbel" panose="020B0503020204020204" pitchFamily="34" charset="0"/>
              </a:rPr>
              <a:t>31/12/2023</a:t>
            </a:r>
            <a:r>
              <a:rPr lang="fr-FR" sz="2800" spc="-1" dirty="0">
                <a:solidFill>
                  <a:srgbClr val="000000"/>
                </a:solidFill>
                <a:latin typeface="Corbel" panose="020B0503020204020204" pitchFamily="34" charset="0"/>
              </a:rPr>
              <a:t>) </a:t>
            </a:r>
            <a:endParaRPr lang="en-US" sz="2800" spc="-1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spc="-1" dirty="0"/>
          </a:p>
          <a:p>
            <a:pPr>
              <a:lnSpc>
                <a:spcPct val="100000"/>
              </a:lnSpc>
            </a:pPr>
            <a:endParaRPr lang="en-US" sz="2400" spc="-1" dirty="0"/>
          </a:p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0934AC05-745B-3E42-BB13-73ED1D3DF9C5}"/>
              </a:ext>
            </a:extLst>
          </p:cNvPr>
          <p:cNvSpPr/>
          <p:nvPr/>
        </p:nvSpPr>
        <p:spPr>
          <a:xfrm>
            <a:off x="816105" y="312228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Utilisateurs des services de diffusion</a:t>
            </a:r>
            <a:endParaRPr lang="fr-FR" sz="4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700491BA-6B4A-BC2F-A7E3-F8A612D2C67C}"/>
              </a:ext>
            </a:extLst>
          </p:cNvPr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6</a:t>
            </a:fld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110B6B7-8B3C-4272-952F-647DDA52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859" y="3071145"/>
            <a:ext cx="11038409" cy="5412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AEC754-E7A3-43A0-B2D8-220689FA4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348" y="3506952"/>
            <a:ext cx="9023206" cy="50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971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16105" y="312228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Utilisateurs et volumes de diffusion (FTP)</a:t>
            </a:r>
            <a:endParaRPr lang="fr-FR" sz="5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2920" y="1317240"/>
            <a:ext cx="16056720" cy="78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7</a:t>
            </a:fld>
            <a:endParaRPr lang="fr-FR" sz="13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29740" y="1699500"/>
            <a:ext cx="17208720" cy="77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kern="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70" y="1699141"/>
            <a:ext cx="16249430" cy="112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kern="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marL="342900" lvl="0" indent="-342900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658000" y="754920"/>
            <a:ext cx="17208720" cy="80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pc="-1" dirty="0"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74042-4BAE-D547-8A6D-917558EF272E}"/>
              </a:ext>
            </a:extLst>
          </p:cNvPr>
          <p:cNvSpPr txBox="1"/>
          <p:nvPr/>
        </p:nvSpPr>
        <p:spPr>
          <a:xfrm>
            <a:off x="3649844" y="1496576"/>
            <a:ext cx="1241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rbel" panose="020B0503020204020204" pitchFamily="34" charset="0"/>
              </a:rPr>
              <a:t>Évolution</a:t>
            </a:r>
            <a:r>
              <a:rPr lang="en-US" sz="2400" dirty="0">
                <a:latin typeface="Corbel" panose="020B0503020204020204" pitchFamily="34" charset="0"/>
              </a:rPr>
              <a:t> des volumes </a:t>
            </a:r>
            <a:r>
              <a:rPr lang="en-US" sz="2400" dirty="0" err="1">
                <a:latin typeface="Corbel" panose="020B0503020204020204" pitchFamily="34" charset="0"/>
              </a:rPr>
              <a:t>diffusés</a:t>
            </a:r>
            <a:r>
              <a:rPr lang="en-US" sz="2400" dirty="0">
                <a:latin typeface="Corbel" panose="020B0503020204020204" pitchFamily="34" charset="0"/>
              </a:rPr>
              <a:t> et </a:t>
            </a:r>
            <a:r>
              <a:rPr lang="en-US" sz="2400" dirty="0" err="1">
                <a:latin typeface="Corbel" panose="020B0503020204020204" pitchFamily="34" charset="0"/>
              </a:rPr>
              <a:t>utilisateurs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uniques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actifs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err="1">
                <a:latin typeface="Corbel" panose="020B0503020204020204" pitchFamily="34" charset="0"/>
              </a:rPr>
              <a:t>utilisant</a:t>
            </a:r>
            <a:r>
              <a:rPr lang="en-US" sz="2400" dirty="0">
                <a:latin typeface="Corbel" panose="020B0503020204020204" pitchFamily="34" charset="0"/>
              </a:rPr>
              <a:t> les services FTP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981F15-F9ED-498D-AEE5-3EE72DCE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40" y="2782167"/>
            <a:ext cx="9958550" cy="56185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61F06F-7A08-45D3-A20F-0D4ED3EA0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580" y="1958241"/>
            <a:ext cx="6615790" cy="37897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90E493-1590-4A9A-8130-DEA55C442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31" y="5730565"/>
            <a:ext cx="6615789" cy="38282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A94AC9-DB3A-474F-8808-06F8A16A7007}"/>
              </a:ext>
            </a:extLst>
          </p:cNvPr>
          <p:cNvSpPr txBox="1"/>
          <p:nvPr/>
        </p:nvSpPr>
        <p:spPr>
          <a:xfrm>
            <a:off x="529740" y="8306927"/>
            <a:ext cx="954735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3200" dirty="0"/>
              <a:t>Mais une immense majorité de données satellites !!!</a:t>
            </a:r>
          </a:p>
          <a:p>
            <a:pPr algn="ctr"/>
            <a:r>
              <a:rPr lang="fr-FR" sz="3200" dirty="0"/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1158158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816105" y="312228"/>
            <a:ext cx="1674072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5400" spc="-1" dirty="0">
                <a:solidFill>
                  <a:srgbClr val="0B6CB3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Différences données satellites et sol – état des lieux</a:t>
            </a:r>
            <a:endParaRPr lang="fr-FR" sz="5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502920" y="1317240"/>
            <a:ext cx="16056720" cy="78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3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17199000" y="9464040"/>
            <a:ext cx="1078920" cy="53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377AA80-DA81-4612-BBC7-DDB51C429C98}" type="slidenum">
              <a:rPr lang="fr-FR" sz="3200" b="0" strike="noStrike" spc="-1">
                <a:solidFill>
                  <a:srgbClr val="A2A2A2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8</a:t>
            </a:fld>
            <a:endParaRPr lang="fr-FR" sz="13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529740" y="1699500"/>
            <a:ext cx="17208720" cy="77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kern="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570" y="1699141"/>
            <a:ext cx="16249430" cy="112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kern="0" dirty="0">
              <a:solidFill>
                <a:srgbClr val="000000"/>
              </a:solidFill>
              <a:ea typeface="Liberation Sans" pitchFamily="34"/>
              <a:cs typeface="Liberation Sans" pitchFamily="34"/>
            </a:endParaRPr>
          </a:p>
          <a:p>
            <a:pPr marL="342900" lvl="0" indent="-342900">
              <a:spcBef>
                <a:spcPts val="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dirty="0">
              <a:solidFill>
                <a:srgbClr val="000000"/>
              </a:solidFill>
            </a:endParaRPr>
          </a:p>
        </p:txBody>
      </p:sp>
      <p:sp>
        <p:nvSpPr>
          <p:cNvPr id="11" name="CustomShape 5"/>
          <p:cNvSpPr/>
          <p:nvPr/>
        </p:nvSpPr>
        <p:spPr>
          <a:xfrm>
            <a:off x="658000" y="754920"/>
            <a:ext cx="17208720" cy="801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0" dirty="0"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trike="noStrike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fr-FR" sz="24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pc="-1" dirty="0">
              <a:uFill>
                <a:solidFill>
                  <a:srgbClr val="FFFFFF"/>
                </a:solidFill>
              </a:uFill>
              <a:ea typeface="Verdana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Verdana"/>
              </a:rPr>
              <a:t> </a:t>
            </a:r>
            <a:endParaRPr lang="fr-FR" sz="24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9B21791-CC21-4697-BE35-0DA004A42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48343"/>
              </p:ext>
            </p:extLst>
          </p:nvPr>
        </p:nvGraphicFramePr>
        <p:xfrm>
          <a:off x="816105" y="1818408"/>
          <a:ext cx="16740720" cy="787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240">
                  <a:extLst>
                    <a:ext uri="{9D8B030D-6E8A-4147-A177-3AD203B41FA5}">
                      <a16:colId xmlns:a16="http://schemas.microsoft.com/office/drawing/2014/main" val="2374984061"/>
                    </a:ext>
                  </a:extLst>
                </a:gridCol>
                <a:gridCol w="5580240">
                  <a:extLst>
                    <a:ext uri="{9D8B030D-6E8A-4147-A177-3AD203B41FA5}">
                      <a16:colId xmlns:a16="http://schemas.microsoft.com/office/drawing/2014/main" val="3886457232"/>
                    </a:ext>
                  </a:extLst>
                </a:gridCol>
                <a:gridCol w="5580240">
                  <a:extLst>
                    <a:ext uri="{9D8B030D-6E8A-4147-A177-3AD203B41FA5}">
                      <a16:colId xmlns:a16="http://schemas.microsoft.com/office/drawing/2014/main" val="340711492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Satellite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832901"/>
                  </a:ext>
                </a:extLst>
              </a:tr>
              <a:tr h="927898">
                <a:tc>
                  <a:txBody>
                    <a:bodyPr/>
                    <a:lstStyle/>
                    <a:p>
                      <a:r>
                        <a:rPr lang="fr-FR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 1Go à 1 To par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De 1 Ko à 1 Mo par jour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01298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HDF, GRIB, NetCDF…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Binaires propriétaires, </a:t>
                      </a:r>
                      <a:r>
                        <a:rPr lang="fr-FR" dirty="0" err="1"/>
                        <a:t>excel</a:t>
                      </a:r>
                      <a:r>
                        <a:rPr lang="fr-FR" dirty="0"/>
                        <a:t>, ascii, csv…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58272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Conventions métadonnées (noms de variables, </a:t>
                      </a:r>
                      <a:r>
                        <a:rPr lang="fr-FR" dirty="0" err="1"/>
                        <a:t>etc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Climate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Forecast</a:t>
                      </a:r>
                      <a:r>
                        <a:rPr lang="fr-FR" dirty="0"/>
                        <a:t> Convention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aucune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270877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Nommage des fichiers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Contrôlé</a:t>
                      </a:r>
                    </a:p>
                    <a:p>
                      <a:r>
                        <a:rPr lang="fr-FR" sz="1200" dirty="0"/>
                        <a:t>S5P_OFFL_L2__NO2____20240101T074458_20240101T092629_32219_03_020600_20240102T234600.nc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Libre</a:t>
                      </a:r>
                    </a:p>
                    <a:p>
                      <a:r>
                        <a:rPr lang="fr-FR" dirty="0"/>
                        <a:t>23C31N55.DAT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58846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Visualisation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Interfaces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Scripts maison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941504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Catalogues 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Réseaux informels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04021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Portails web centralisés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Sites web « projets » et/ou labos, e-mails voire clés USB…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57342"/>
                  </a:ext>
                </a:extLst>
              </a:tr>
              <a:tr h="868764">
                <a:tc>
                  <a:txBody>
                    <a:bodyPr/>
                    <a:lstStyle/>
                    <a:p>
                      <a:r>
                        <a:rPr lang="fr-FR" dirty="0"/>
                        <a:t>Traçabilité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Noms de fichiers uniques, métadonnées riches (fichiers amont)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9887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B12E5A4-0F6B-4CB3-8A7A-1E8C3C88629A}"/>
              </a:ext>
            </a:extLst>
          </p:cNvPr>
          <p:cNvSpPr txBox="1"/>
          <p:nvPr/>
        </p:nvSpPr>
        <p:spPr>
          <a:xfrm>
            <a:off x="14706717" y="5415517"/>
            <a:ext cx="22864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Quizz : qu’est-ce que ça veut dire ?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22730C7-CC82-4456-827B-9041B527B9B7}"/>
              </a:ext>
            </a:extLst>
          </p:cNvPr>
          <p:cNvCxnSpPr>
            <a:stCxn id="5" idx="1"/>
          </p:cNvCxnSpPr>
          <p:nvPr/>
        </p:nvCxnSpPr>
        <p:spPr>
          <a:xfrm flipH="1">
            <a:off x="13822326" y="5738683"/>
            <a:ext cx="884391" cy="45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15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226" y="192951"/>
            <a:ext cx="17956996" cy="1125125"/>
          </a:xfrm>
        </p:spPr>
        <p:txBody>
          <a:bodyPr/>
          <a:lstStyle/>
          <a:p>
            <a:r>
              <a:rPr lang="fr-FR" sz="4900" dirty="0" err="1">
                <a:solidFill>
                  <a:srgbClr val="0B6CB3"/>
                </a:solidFill>
                <a:ea typeface="Spica Neue Light"/>
              </a:rPr>
              <a:t>AERIS</a:t>
            </a:r>
            <a:r>
              <a:rPr lang="fr-FR" sz="4900" dirty="0">
                <a:solidFill>
                  <a:srgbClr val="0B6CB3"/>
                </a:solidFill>
                <a:ea typeface="Spica Neue Light"/>
              </a:rPr>
              <a:t> : </a:t>
            </a:r>
            <a:r>
              <a:rPr lang="fr-FR" sz="4000" dirty="0">
                <a:solidFill>
                  <a:srgbClr val="0B6CB3"/>
                </a:solidFill>
                <a:ea typeface="Spica Neue Light"/>
              </a:rPr>
              <a:t>un point d’entrée unique pour l’Atmosphère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164BF-D67A-46C0-81D2-5BAF67C00C80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75000"/>
                  </a:srgbClr>
                </a:solidFill>
                <a:effectLst/>
                <a:uLnTx/>
                <a:uFillTx/>
                <a:latin typeface="Corbel"/>
                <a:cs typeface="+mn-cs"/>
              </a:rPr>
              <a:pPr marL="0" marR="0" lvl="0" indent="0" algn="l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75000"/>
                </a:srgbClr>
              </a:solidFill>
              <a:effectLst/>
              <a:uLnTx/>
              <a:uFillTx/>
              <a:latin typeface="Corbel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427" t="13938" r="808" b="748"/>
          <a:stretch/>
        </p:blipFill>
        <p:spPr>
          <a:xfrm>
            <a:off x="1132316" y="1399980"/>
            <a:ext cx="13068000" cy="8064000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14065301" y="1858135"/>
            <a:ext cx="4140461" cy="7687749"/>
          </a:xfrm>
          <a:prstGeom prst="rect">
            <a:avLst/>
          </a:prstGeo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</a:rPr>
              <a:t>Données très variées :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Satellites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Aéroportées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Sol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Laboratoires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solidFill>
                  <a:schemeClr val="accent1"/>
                </a:solidFill>
              </a:rPr>
              <a:t>Volume de données important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Flux entrant ≈ 500 To/an</a:t>
            </a:r>
            <a:br>
              <a:rPr lang="fr-FR" sz="2400" dirty="0"/>
            </a:br>
            <a:r>
              <a:rPr lang="fr-FR" sz="2400" dirty="0"/>
              <a:t>(niveaux 1)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Stockage ≈ 9 Po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Incrément ≈ 1,2 Po/an</a:t>
            </a:r>
          </a:p>
          <a:p>
            <a:pPr>
              <a:spcBef>
                <a:spcPts val="1200"/>
              </a:spcBef>
            </a:pPr>
            <a:r>
              <a:rPr lang="fr-FR" sz="2400" dirty="0">
                <a:solidFill>
                  <a:schemeClr val="accent1"/>
                </a:solidFill>
              </a:rPr>
              <a:t>Production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≈ 60 chaînes ‘au fil de l’eau’ 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≈ 200 produits ‘au fil de l’eau’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Près d’un millier de produits au catalogue</a:t>
            </a:r>
          </a:p>
          <a:p>
            <a:pPr lvl="0">
              <a:spcBef>
                <a:spcPts val="1200"/>
              </a:spcBef>
            </a:pPr>
            <a:r>
              <a:rPr lang="fr-FR" sz="2400" dirty="0">
                <a:solidFill>
                  <a:srgbClr val="0B6CB3"/>
                </a:solidFill>
              </a:rPr>
              <a:t>Outils et services utilisateurs</a:t>
            </a:r>
            <a:endParaRPr lang="fr-FR" sz="2400" dirty="0">
              <a:solidFill>
                <a:srgbClr val="595959"/>
              </a:solidFill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352" y="9418975"/>
            <a:ext cx="1974734" cy="810090"/>
          </a:xfrm>
          <a:prstGeom prst="rect">
            <a:avLst/>
          </a:prstGeom>
        </p:spPr>
      </p:pic>
      <p:sp>
        <p:nvSpPr>
          <p:cNvPr id="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838061" y="9509020"/>
            <a:ext cx="2331262" cy="630034"/>
          </a:xfrm>
          <a:prstGeom prst="rect">
            <a:avLst/>
          </a:prstGeom>
        </p:spPr>
        <p:txBody>
          <a:bodyPr vert="horz" lIns="162496" tIns="81237" rIns="162496" bIns="81237" rtlCol="0" anchor="ctr"/>
          <a:lstStyle>
            <a:lvl1pPr algn="r">
              <a:defRPr sz="20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  <a:alpha val="70000"/>
                  </a:srgbClr>
                </a:solidFill>
              </a:rPr>
              <a:t>www.aeris-data.fr</a:t>
            </a:r>
          </a:p>
        </p:txBody>
      </p:sp>
    </p:spTree>
    <p:extLst>
      <p:ext uri="{BB962C8B-B14F-4D97-AF65-F5344CB8AC3E}">
        <p14:creationId xmlns:p14="http://schemas.microsoft.com/office/powerpoint/2010/main" val="406183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0B6CB3"/>
      </a:accent1>
      <a:accent2>
        <a:srgbClr val="F73B3B"/>
      </a:accent2>
      <a:accent3>
        <a:srgbClr val="05416C"/>
      </a:accent3>
      <a:accent4>
        <a:srgbClr val="FF99FF"/>
      </a:accent4>
      <a:accent5>
        <a:srgbClr val="5396C6"/>
      </a:accent5>
      <a:accent6>
        <a:srgbClr val="F79646"/>
      </a:accent6>
      <a:hlink>
        <a:srgbClr val="4BACC6"/>
      </a:hlink>
      <a:folHlink>
        <a:srgbClr val="3185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0B6CB3"/>
      </a:accent1>
      <a:accent2>
        <a:srgbClr val="F73B3B"/>
      </a:accent2>
      <a:accent3>
        <a:srgbClr val="05416C"/>
      </a:accent3>
      <a:accent4>
        <a:srgbClr val="FF99FF"/>
      </a:accent4>
      <a:accent5>
        <a:srgbClr val="5396C6"/>
      </a:accent5>
      <a:accent6>
        <a:srgbClr val="F79646"/>
      </a:accent6>
      <a:hlink>
        <a:srgbClr val="4BACC6"/>
      </a:hlink>
      <a:folHlink>
        <a:srgbClr val="31859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797</Words>
  <Application>Microsoft Office PowerPoint</Application>
  <PresentationFormat>Personnalisé</PresentationFormat>
  <Paragraphs>206</Paragraphs>
  <Slides>17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Liberation Sans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AERIS : un point d’entrée unique pour l’Atmosphère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subject/>
  <dc:creator>Jun</dc:creator>
  <dc:description/>
  <cp:lastModifiedBy>pascal</cp:lastModifiedBy>
  <cp:revision>1157</cp:revision>
  <cp:lastPrinted>2024-02-01T09:39:33Z</cp:lastPrinted>
  <dcterms:created xsi:type="dcterms:W3CDTF">2015-01-09T17:56:04Z</dcterms:created>
  <dcterms:modified xsi:type="dcterms:W3CDTF">2024-11-25T13:00:47Z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0x0101005E176FA16097824FB99D599EAA1CA2C0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Personnalisé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