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9" r:id="rId2"/>
    <p:sldId id="616" r:id="rId3"/>
    <p:sldId id="328" r:id="rId4"/>
    <p:sldId id="312" r:id="rId5"/>
    <p:sldId id="618" r:id="rId6"/>
    <p:sldId id="613" r:id="rId7"/>
    <p:sldId id="615" r:id="rId8"/>
    <p:sldId id="583" r:id="rId9"/>
    <p:sldId id="589" r:id="rId10"/>
    <p:sldId id="266" r:id="rId11"/>
    <p:sldId id="622" r:id="rId12"/>
    <p:sldId id="608" r:id="rId13"/>
    <p:sldId id="267" r:id="rId14"/>
    <p:sldId id="610" r:id="rId15"/>
    <p:sldId id="272" r:id="rId16"/>
    <p:sldId id="262" r:id="rId17"/>
    <p:sldId id="625" r:id="rId18"/>
    <p:sldId id="630" r:id="rId19"/>
    <p:sldId id="629" r:id="rId20"/>
    <p:sldId id="313" r:id="rId21"/>
    <p:sldId id="314" r:id="rId22"/>
    <p:sldId id="321" r:id="rId23"/>
    <p:sldId id="320" r:id="rId24"/>
    <p:sldId id="627" r:id="rId25"/>
    <p:sldId id="620" r:id="rId26"/>
    <p:sldId id="603" r:id="rId27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VERTURES" id="{2CF75173-D6EB-4542-8F2D-AC8760A87653}">
          <p14:sldIdLst>
            <p14:sldId id="299"/>
            <p14:sldId id="616"/>
            <p14:sldId id="328"/>
            <p14:sldId id="312"/>
            <p14:sldId id="618"/>
            <p14:sldId id="613"/>
            <p14:sldId id="615"/>
            <p14:sldId id="583"/>
            <p14:sldId id="589"/>
            <p14:sldId id="266"/>
            <p14:sldId id="622"/>
            <p14:sldId id="608"/>
            <p14:sldId id="267"/>
            <p14:sldId id="610"/>
            <p14:sldId id="272"/>
            <p14:sldId id="262"/>
            <p14:sldId id="625"/>
            <p14:sldId id="630"/>
            <p14:sldId id="629"/>
            <p14:sldId id="313"/>
            <p14:sldId id="314"/>
            <p14:sldId id="321"/>
            <p14:sldId id="320"/>
            <p14:sldId id="627"/>
            <p14:sldId id="620"/>
            <p14:sldId id="603"/>
          </p14:sldIdLst>
        </p14:section>
        <p14:section name="CORPS" id="{E8F97D86-BFDE-49A6-86D5-0DD04BE9AD47}">
          <p14:sldIdLst/>
        </p14:section>
        <p14:section name="SLIDE DE FIN" id="{5CB12301-54CA-4123-A3E4-87B31790A2C8}">
          <p14:sldIdLst/>
        </p14:section>
        <p14:section name="TUTO (choisir une disposition)" id="{7091E708-5AF4-4AC1-8EA8-3B2DB275A13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L'Hôt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0F"/>
    <a:srgbClr val="FFFDFF"/>
    <a:srgbClr val="FFFFFD"/>
    <a:srgbClr val="FDFFFE"/>
    <a:srgbClr val="FDFFFF"/>
    <a:srgbClr val="FEFEFE"/>
    <a:srgbClr val="FEFFFE"/>
    <a:srgbClr val="FFFEFE"/>
    <a:srgbClr val="FEFFFF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95156" autoAdjust="0"/>
  </p:normalViewPr>
  <p:slideViewPr>
    <p:cSldViewPr snapToGrid="0">
      <p:cViewPr varScale="1">
        <p:scale>
          <a:sx n="106" d="100"/>
          <a:sy n="106" d="100"/>
        </p:scale>
        <p:origin x="189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articles de journaux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Scimago!$E$1</c:f>
              <c:strCache>
                <c:ptCount val="1"/>
                <c:pt idx="0">
                  <c:v>Total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Scimago!$A$2:$A$9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Scimago!$E$2:$E$9</c:f>
              <c:numCache>
                <c:formatCode>0</c:formatCode>
                <c:ptCount val="8"/>
                <c:pt idx="0">
                  <c:v>1859</c:v>
                </c:pt>
                <c:pt idx="1">
                  <c:v>1823</c:v>
                </c:pt>
                <c:pt idx="2">
                  <c:v>1758</c:v>
                </c:pt>
                <c:pt idx="3">
                  <c:v>1816</c:v>
                </c:pt>
                <c:pt idx="4">
                  <c:v>1910</c:v>
                </c:pt>
                <c:pt idx="5">
                  <c:v>2029</c:v>
                </c:pt>
                <c:pt idx="6">
                  <c:v>2127</c:v>
                </c:pt>
                <c:pt idx="7" formatCode="General">
                  <c:v>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7-4A44-9F32-A7D2C9C62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069908016"/>
        <c:axId val="1248323552"/>
      </c:barChart>
      <c:catAx>
        <c:axId val="106990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8323552"/>
        <c:crosses val="autoZero"/>
        <c:auto val="1"/>
        <c:lblAlgn val="ctr"/>
        <c:lblOffset val="100"/>
        <c:noMultiLvlLbl val="0"/>
      </c:catAx>
      <c:valAx>
        <c:axId val="124832355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990801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0" y="0"/>
      <a:ext cx="5756909" cy="3906519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Répartition articles de journaux (scimago)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8741212975092"/>
          <c:y val="0.29250000000000009"/>
          <c:w val="0.89997000000000005"/>
          <c:h val="0.64958540097073292"/>
        </c:manualLayout>
      </c:layout>
      <c:lineChart>
        <c:grouping val="standard"/>
        <c:varyColors val="0"/>
        <c:ser>
          <c:idx val="0"/>
          <c:order val="0"/>
          <c:tx>
            <c:strRef>
              <c:f>'I1 Scimago'!$B$10</c:f>
              <c:strCache>
                <c:ptCount val="1"/>
                <c:pt idx="0">
                  <c:v>Articles Q1</c:v>
                </c:pt>
              </c:strCache>
            </c:strRef>
          </c:tx>
          <c:spPr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'I1 Scimago'!$A$11:$A$18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'I1 Scimago'!$B$11:$B$18</c:f>
              <c:numCache>
                <c:formatCode>0%</c:formatCode>
                <c:ptCount val="8"/>
                <c:pt idx="0">
                  <c:v>0.63044647660032271</c:v>
                </c:pt>
                <c:pt idx="1">
                  <c:v>0.63247394404827206</c:v>
                </c:pt>
                <c:pt idx="2">
                  <c:v>0.62684869169510804</c:v>
                </c:pt>
                <c:pt idx="3">
                  <c:v>0.66134361233480177</c:v>
                </c:pt>
                <c:pt idx="4">
                  <c:v>0.62670157068062826</c:v>
                </c:pt>
                <c:pt idx="5">
                  <c:v>0.6821094135041893</c:v>
                </c:pt>
                <c:pt idx="6">
                  <c:v>0.63</c:v>
                </c:pt>
                <c:pt idx="7">
                  <c:v>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20-944A-933F-F749064C4117}"/>
            </c:ext>
          </c:extLst>
        </c:ser>
        <c:ser>
          <c:idx val="1"/>
          <c:order val="1"/>
          <c:tx>
            <c:strRef>
              <c:f>'I1 Scimago'!$C$10</c:f>
              <c:strCache>
                <c:ptCount val="1"/>
                <c:pt idx="0">
                  <c:v>Articles Q2-Q3-Q4</c:v>
                </c:pt>
              </c:strCache>
            </c:strRef>
          </c:tx>
          <c:spPr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'I1 Scimago'!$A$11:$A$18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'I1 Scimago'!$C$11:$C$18</c:f>
              <c:numCache>
                <c:formatCode>0%</c:formatCode>
                <c:ptCount val="8"/>
                <c:pt idx="0">
                  <c:v>0.2748789671866595</c:v>
                </c:pt>
                <c:pt idx="1">
                  <c:v>0.27262753702687875</c:v>
                </c:pt>
                <c:pt idx="2">
                  <c:v>0.29579067121729236</c:v>
                </c:pt>
                <c:pt idx="3">
                  <c:v>0.25220264317180618</c:v>
                </c:pt>
                <c:pt idx="4">
                  <c:v>0.28429319371727746</c:v>
                </c:pt>
                <c:pt idx="5">
                  <c:v>0.22030556924593395</c:v>
                </c:pt>
                <c:pt idx="6">
                  <c:v>0.22</c:v>
                </c:pt>
                <c:pt idx="7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20-944A-933F-F749064C4117}"/>
            </c:ext>
          </c:extLst>
        </c:ser>
        <c:ser>
          <c:idx val="2"/>
          <c:order val="2"/>
          <c:tx>
            <c:strRef>
              <c:f>'I1 Scimago'!$D$10</c:f>
              <c:strCache>
                <c:ptCount val="1"/>
                <c:pt idx="0">
                  <c:v>Articles  non classés</c:v>
                </c:pt>
              </c:strCache>
            </c:strRef>
          </c:tx>
          <c:spPr>
            <a:prstGeom prst="rect">
              <a:avLst/>
            </a:prstGeom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3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'I1 Scimago'!$A$11:$A$18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'I1 Scimago'!$D$11:$D$18</c:f>
              <c:numCache>
                <c:formatCode>0%</c:formatCode>
                <c:ptCount val="8"/>
                <c:pt idx="0">
                  <c:v>9.4674556213017749E-2</c:v>
                </c:pt>
                <c:pt idx="1">
                  <c:v>9.4898518924849143E-2</c:v>
                </c:pt>
                <c:pt idx="2">
                  <c:v>7.7360637087599549E-2</c:v>
                </c:pt>
                <c:pt idx="3">
                  <c:v>8.6453744493392076E-2</c:v>
                </c:pt>
                <c:pt idx="4">
                  <c:v>8.9005235602094238E-2</c:v>
                </c:pt>
                <c:pt idx="5">
                  <c:v>9.7585017249876782E-2</c:v>
                </c:pt>
                <c:pt idx="6">
                  <c:v>0.15</c:v>
                </c:pt>
                <c:pt idx="7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20-944A-933F-F749064C4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7169248"/>
        <c:axId val="1421133968"/>
      </c:lineChart>
      <c:catAx>
        <c:axId val="15771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1133968"/>
        <c:crosses val="autoZero"/>
        <c:auto val="1"/>
        <c:lblAlgn val="ctr"/>
        <c:lblOffset val="100"/>
        <c:noMultiLvlLbl val="0"/>
      </c:catAx>
      <c:valAx>
        <c:axId val="1421133968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169248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xfrm>
      <a:off x="0" y="0"/>
      <a:ext cx="5743577" cy="4382769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conférences</a:t>
            </a:r>
          </a:p>
        </c:rich>
      </c:tx>
      <c:layout>
        <c:manualLayout>
          <c:xMode val="edge"/>
          <c:yMode val="edge"/>
          <c:x val="0.33999824464652451"/>
          <c:y val="1.9343518143304476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'I2 Core'!$E$1</c:f>
              <c:strCache>
                <c:ptCount val="1"/>
                <c:pt idx="0">
                  <c:v>Total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'I2 Core'!$A$2:$A$7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'I2 Core'!$E$2:$E$7</c:f>
              <c:numCache>
                <c:formatCode>0</c:formatCode>
                <c:ptCount val="6"/>
                <c:pt idx="0">
                  <c:v>2527</c:v>
                </c:pt>
                <c:pt idx="1">
                  <c:v>2283</c:v>
                </c:pt>
                <c:pt idx="2">
                  <c:v>1816</c:v>
                </c:pt>
                <c:pt idx="3">
                  <c:v>1827</c:v>
                </c:pt>
                <c:pt idx="4">
                  <c:v>1864</c:v>
                </c:pt>
                <c:pt idx="5" formatCode="General">
                  <c:v>2057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1-CC4E-B84B-C1D243EB3A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6"/>
        <c:axId val="1784312576"/>
        <c:axId val="1038940624"/>
      </c:barChart>
      <c:catAx>
        <c:axId val="17843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8940624"/>
        <c:crosses val="autoZero"/>
        <c:auto val="1"/>
        <c:lblAlgn val="ctr"/>
        <c:lblOffset val="100"/>
        <c:noMultiLvlLbl val="0"/>
      </c:catAx>
      <c:valAx>
        <c:axId val="1038940624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431257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0" y="0"/>
      <a:ext cx="4502148" cy="3448048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Répartition conférences (CORE)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280000000000006E-2"/>
          <c:y val="0.16968"/>
          <c:w val="0.89515999999999996"/>
          <c:h val="0.66478999999999999"/>
        </c:manualLayout>
      </c:layout>
      <c:lineChart>
        <c:grouping val="standard"/>
        <c:varyColors val="0"/>
        <c:ser>
          <c:idx val="0"/>
          <c:order val="0"/>
          <c:tx>
            <c:strRef>
              <c:f>'I2 Core'!$B$9</c:f>
              <c:strCache>
                <c:ptCount val="1"/>
                <c:pt idx="0">
                  <c:v>Conférences A ou A*</c:v>
                </c:pt>
              </c:strCache>
            </c:strRef>
          </c:tx>
          <c:spPr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'I2 Core'!$A$10:$A$15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'I2 Core'!$B$10:$B$15</c:f>
              <c:numCache>
                <c:formatCode>0%</c:formatCode>
                <c:ptCount val="6"/>
                <c:pt idx="0">
                  <c:v>0.22754254056193116</c:v>
                </c:pt>
                <c:pt idx="1">
                  <c:v>0.25843188786684185</c:v>
                </c:pt>
                <c:pt idx="2">
                  <c:v>0.30121145374449337</c:v>
                </c:pt>
                <c:pt idx="3">
                  <c:v>0.26819923371647508</c:v>
                </c:pt>
                <c:pt idx="4">
                  <c:v>0.26394849785407726</c:v>
                </c:pt>
                <c:pt idx="5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4A-7740-8F05-22998C022930}"/>
            </c:ext>
          </c:extLst>
        </c:ser>
        <c:ser>
          <c:idx val="1"/>
          <c:order val="1"/>
          <c:tx>
            <c:strRef>
              <c:f>'I2 Core'!$C$9</c:f>
              <c:strCache>
                <c:ptCount val="1"/>
                <c:pt idx="0">
                  <c:v>Autres catégories Core</c:v>
                </c:pt>
              </c:strCache>
            </c:strRef>
          </c:tx>
          <c:spPr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'I2 Core'!$A$10:$A$15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'I2 Core'!$C$10:$C$15</c:f>
              <c:numCache>
                <c:formatCode>0%</c:formatCode>
                <c:ptCount val="6"/>
                <c:pt idx="0">
                  <c:v>0.20459042342698852</c:v>
                </c:pt>
                <c:pt idx="1">
                  <c:v>0.19404292597459483</c:v>
                </c:pt>
                <c:pt idx="2">
                  <c:v>0.23292951541850221</c:v>
                </c:pt>
                <c:pt idx="3">
                  <c:v>0.24247400109469075</c:v>
                </c:pt>
                <c:pt idx="4">
                  <c:v>0.18776824034334763</c:v>
                </c:pt>
                <c:pt idx="5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4A-7740-8F05-22998C022930}"/>
            </c:ext>
          </c:extLst>
        </c:ser>
        <c:ser>
          <c:idx val="2"/>
          <c:order val="2"/>
          <c:tx>
            <c:strRef>
              <c:f>'I2 Core'!$D$9</c:f>
              <c:strCache>
                <c:ptCount val="1"/>
                <c:pt idx="0">
                  <c:v>Non classées dans Core</c:v>
                </c:pt>
              </c:strCache>
            </c:strRef>
          </c:tx>
          <c:spPr>
            <a:prstGeom prst="rect">
              <a:avLst/>
            </a:prstGeom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3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'I2 Core'!$A$10:$A$15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'I2 Core'!$D$10:$D$15</c:f>
              <c:numCache>
                <c:formatCode>0%</c:formatCode>
                <c:ptCount val="6"/>
                <c:pt idx="0">
                  <c:v>0.56786703601108035</c:v>
                </c:pt>
                <c:pt idx="1">
                  <c:v>0.54752518615856327</c:v>
                </c:pt>
                <c:pt idx="2">
                  <c:v>0.46585903083700442</c:v>
                </c:pt>
                <c:pt idx="3">
                  <c:v>0.48932676518883417</c:v>
                </c:pt>
                <c:pt idx="4">
                  <c:v>0.54828326180257514</c:v>
                </c:pt>
                <c:pt idx="5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4A-7740-8F05-22998C0229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2938352"/>
        <c:axId val="1396947472"/>
      </c:lineChart>
      <c:catAx>
        <c:axId val="102293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6947472"/>
        <c:crosses val="autoZero"/>
        <c:auto val="1"/>
        <c:lblAlgn val="ctr"/>
        <c:lblOffset val="100"/>
        <c:noMultiLvlLbl val="0"/>
      </c:catAx>
      <c:valAx>
        <c:axId val="1396947472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293835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xfrm>
      <a:off x="0" y="0"/>
      <a:ext cx="5492749" cy="3067048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Proportion d'articles de journal avec au moins </a:t>
            </a:r>
            <a:br>
              <a:rPr lang="en-GB"/>
            </a:br>
            <a:r>
              <a:rPr lang="en-GB"/>
              <a:t>un auteur à l'étranger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'I5 International'!$B$10</c:f>
              <c:strCache>
                <c:ptCount val="1"/>
                <c:pt idx="0">
                  <c:v>Proportion articles internationaux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'I5 International'!$A$11:$A$18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'I5 International'!$B$11:$B$18</c:f>
              <c:numCache>
                <c:formatCode>0%</c:formatCode>
                <c:ptCount val="8"/>
                <c:pt idx="0">
                  <c:v>0.52124798278644435</c:v>
                </c:pt>
                <c:pt idx="1">
                  <c:v>0.53922106417992322</c:v>
                </c:pt>
                <c:pt idx="2">
                  <c:v>0.55542922114837978</c:v>
                </c:pt>
                <c:pt idx="3">
                  <c:v>0.55090809025866816</c:v>
                </c:pt>
                <c:pt idx="4">
                  <c:v>0.57008368200836823</c:v>
                </c:pt>
                <c:pt idx="5">
                  <c:v>0.51722440944881887</c:v>
                </c:pt>
                <c:pt idx="6">
                  <c:v>0.4880673841834347</c:v>
                </c:pt>
                <c:pt idx="7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8A-0343-8FF4-DC555B1606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96848576"/>
        <c:axId val="1119070560"/>
      </c:lineChart>
      <c:catAx>
        <c:axId val="13968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9070560"/>
        <c:crosses val="autoZero"/>
        <c:auto val="1"/>
        <c:lblAlgn val="ctr"/>
        <c:lblOffset val="100"/>
        <c:noMultiLvlLbl val="0"/>
      </c:catAx>
      <c:valAx>
        <c:axId val="1119070560"/>
        <c:scaling>
          <c:orientation val="minMax"/>
          <c:max val="1"/>
          <c:min val="0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684857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0" y="0"/>
      <a:ext cx="5162549" cy="3562348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Proportion d'articles de journaux open access</a:t>
            </a:r>
          </a:p>
        </c:rich>
      </c:tx>
      <c:layout>
        <c:manualLayout>
          <c:xMode val="edge"/>
          <c:yMode val="edge"/>
          <c:x val="0.29489218353014757"/>
          <c:y val="2.9470057173485803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'I9 DOAJ'!$B$10</c:f>
              <c:strCache>
                <c:ptCount val="1"/>
                <c:pt idx="0">
                  <c:v>Open access gold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'I9 DOAJ'!$A$11:$A$18</c:f>
              <c:numCache>
                <c:formatCode>@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General">
                  <c:v>2023</c:v>
                </c:pt>
              </c:numCache>
            </c:numRef>
          </c:cat>
          <c:val>
            <c:numRef>
              <c:f>'I9 DOAJ'!$B$11:$B$18</c:f>
              <c:numCache>
                <c:formatCode>0.0%</c:formatCode>
                <c:ptCount val="8"/>
                <c:pt idx="0">
                  <c:v>7.0467993544916618E-2</c:v>
                </c:pt>
                <c:pt idx="1">
                  <c:v>7.9539221064179919E-2</c:v>
                </c:pt>
                <c:pt idx="2">
                  <c:v>9.2718998862343568E-2</c:v>
                </c:pt>
                <c:pt idx="3">
                  <c:v>0.11729074889867841</c:v>
                </c:pt>
                <c:pt idx="4">
                  <c:v>0.15916230366492146</c:v>
                </c:pt>
                <c:pt idx="5">
                  <c:v>0.17348447511089207</c:v>
                </c:pt>
                <c:pt idx="6">
                  <c:v>0.15749882463563705</c:v>
                </c:pt>
                <c:pt idx="7" formatCode="0.00%">
                  <c:v>0.128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E3-0B4E-863B-E7C9B808A77C}"/>
            </c:ext>
          </c:extLst>
        </c:ser>
        <c:ser>
          <c:idx val="1"/>
          <c:order val="1"/>
          <c:tx>
            <c:strRef>
              <c:f>'I9 DOAJ'!$C$10</c:f>
              <c:strCache>
                <c:ptCount val="1"/>
                <c:pt idx="0">
                  <c:v>Open access diamant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'I9 DOAJ'!$A$11:$A$18</c:f>
              <c:numCache>
                <c:formatCode>@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General">
                  <c:v>2023</c:v>
                </c:pt>
              </c:numCache>
            </c:numRef>
          </c:cat>
          <c:val>
            <c:numRef>
              <c:f>'I9 DOAJ'!$C$11:$C$18</c:f>
              <c:numCache>
                <c:formatCode>0.0%</c:formatCode>
                <c:ptCount val="8"/>
                <c:pt idx="0">
                  <c:v>2.6896180742334588E-2</c:v>
                </c:pt>
                <c:pt idx="1">
                  <c:v>2.6878771256171146E-2</c:v>
                </c:pt>
                <c:pt idx="2">
                  <c:v>2.6166097838452786E-2</c:v>
                </c:pt>
                <c:pt idx="3">
                  <c:v>2.6982378854625552E-2</c:v>
                </c:pt>
                <c:pt idx="4">
                  <c:v>3.8219895287958112E-2</c:v>
                </c:pt>
                <c:pt idx="5">
                  <c:v>3.2035485460818136E-2</c:v>
                </c:pt>
                <c:pt idx="6">
                  <c:v>3.4320639398213448E-2</c:v>
                </c:pt>
                <c:pt idx="7" formatCode="0.00%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E3-0B4E-863B-E7C9B808A7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60964992"/>
        <c:axId val="1560966720"/>
      </c:lineChart>
      <c:catAx>
        <c:axId val="156096499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0966720"/>
        <c:crosses val="autoZero"/>
        <c:auto val="1"/>
        <c:lblAlgn val="ctr"/>
        <c:lblOffset val="100"/>
        <c:noMultiLvlLbl val="0"/>
      </c:catAx>
      <c:valAx>
        <c:axId val="156096672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096499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 bwMode="auto">
    <a:xfrm>
      <a:off x="0" y="0"/>
      <a:ext cx="5756908" cy="3554728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42BB-0161-4D93-A43B-BC1E8043C970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E0DAB-4BE0-4CC9-B760-A78654297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2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ded2d183b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IA entraînée sur des modèles de ML. Outils libres, toujours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ded2d183b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134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61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 RÉPUBLIQUE FRANÇAISE">
            <a:extLst>
              <a:ext uri="{FF2B5EF4-FFF2-40B4-BE49-F238E27FC236}">
                <a16:creationId xmlns:a16="http://schemas.microsoft.com/office/drawing/2014/main" id="{96CAF64D-D28A-D47C-F2C6-EFEE8805D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6" y="425877"/>
            <a:ext cx="1252731" cy="1100330"/>
          </a:xfrm>
          <a:prstGeom prst="rect">
            <a:avLst/>
          </a:prstGeom>
        </p:spPr>
      </p:pic>
      <p:pic>
        <p:nvPicPr>
          <p:cNvPr id="11" name="Image 10" descr="LOGO INRIA">
            <a:extLst>
              <a:ext uri="{FF2B5EF4-FFF2-40B4-BE49-F238E27FC236}">
                <a16:creationId xmlns:a16="http://schemas.microsoft.com/office/drawing/2014/main" id="{8386581C-1550-8E15-9728-56A434D9A3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58" y="485873"/>
            <a:ext cx="2093980" cy="6522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8553" y="2663825"/>
            <a:ext cx="7269422" cy="132383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300" b="1" cap="all" baseline="0">
                <a:latin typeface="+mn-lt"/>
              </a:defRPr>
            </a:lvl1pPr>
          </a:lstStyle>
          <a:p>
            <a:r>
              <a:rPr lang="fr-FR"/>
              <a:t>TITRE LOREM IPSUM</a:t>
            </a:r>
            <a:br>
              <a:rPr lang="fr-FR"/>
            </a:br>
            <a:r>
              <a:rPr lang="fr-FR"/>
              <a:t>SUR 1 OU 2 LIGNES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8660567-17B4-DE80-CE50-26DE0B915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01" y="4097873"/>
            <a:ext cx="1325883" cy="94488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C017932-A2E5-471A-A9AD-1BA2A8B68D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8552" y="4732254"/>
            <a:ext cx="7269421" cy="900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latin typeface="+mn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Sous-titre sur une ligne</a:t>
            </a:r>
            <a:br>
              <a:rPr lang="fr-FR"/>
            </a:br>
            <a:r>
              <a:rPr lang="fr-FR"/>
              <a:t>ou 2 lignes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C1F49D3-7988-C6E2-85E4-2BC33615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0700" y="7016505"/>
            <a:ext cx="9613900" cy="0"/>
          </a:xfrm>
          <a:prstGeom prst="line">
            <a:avLst/>
          </a:prstGeom>
          <a:ln>
            <a:solidFill>
              <a:srgbClr val="E1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E8910ED8-C232-BA11-D3B5-653331EB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BBC9FDB-63D0-C1AA-2261-7F50D83D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9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05CF5-6E31-DC46-B430-D5F16B88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5161F-374F-ED48-A9FA-A2920A6A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9F231B-1E48-1646-83B1-83E84C438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F5A25A-5192-F346-BF32-82DFF5BBD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BA8EE2-DBE4-EB48-A9A6-1004F8166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ECC7FC-413A-CA49-B201-661BAF3F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D9646E-25F8-0843-BC52-58FAC8F5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B51166-9986-3E41-B54C-52628E3F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7E1-AAE4-E04C-9B08-BE77278ADF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3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uniquement">
  <p:cSld name="Titre uniquem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452453" y="271854"/>
            <a:ext cx="9778554" cy="10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2806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85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20936" y="1322778"/>
            <a:ext cx="9849938" cy="105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902829" y="7030564"/>
            <a:ext cx="1368047" cy="52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20938" y="7030564"/>
            <a:ext cx="6903375" cy="52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324313" y="7030564"/>
            <a:ext cx="1578516" cy="52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87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20935" y="2698467"/>
            <a:ext cx="9849938" cy="378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34604" lvl="0" indent="-26730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1pPr>
            <a:lvl2pPr marL="1069208" lvl="1" indent="-337840" algn="l">
              <a:lnSpc>
                <a:spcPct val="100000"/>
              </a:lnSpc>
              <a:spcBef>
                <a:spcPts val="702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603812" lvl="2" indent="-330415" algn="l">
              <a:lnSpc>
                <a:spcPct val="100000"/>
              </a:lnSpc>
              <a:spcBef>
                <a:spcPts val="702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2138416" lvl="3" indent="-322990" algn="l">
              <a:lnSpc>
                <a:spcPct val="100000"/>
              </a:lnSpc>
              <a:spcBef>
                <a:spcPts val="117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673020" lvl="4" indent="-319277" algn="l">
              <a:lnSpc>
                <a:spcPct val="100000"/>
              </a:lnSpc>
              <a:spcBef>
                <a:spcPts val="117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3207624" lvl="5" indent="-400953" algn="l">
              <a:lnSpc>
                <a:spcPct val="100000"/>
              </a:lnSpc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42228" lvl="6" indent="-400953" algn="l">
              <a:lnSpc>
                <a:spcPct val="100000"/>
              </a:lnSpc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276832" lvl="7" indent="-400953" algn="l">
              <a:lnSpc>
                <a:spcPct val="100000"/>
              </a:lnSpc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11436" lvl="8" indent="-400953" algn="l">
              <a:lnSpc>
                <a:spcPct val="100000"/>
              </a:lnSpc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3872625" y="264556"/>
            <a:ext cx="6398250" cy="52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34604" lvl="0" indent="-32299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rabicPeriod"/>
              <a:defRPr sz="877" b="1"/>
            </a:lvl1pPr>
            <a:lvl2pPr marL="1069208" lvl="1" indent="-32299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877"/>
            </a:lvl2pPr>
            <a:lvl3pPr marL="1603812" lvl="2" indent="-400953" algn="l">
              <a:lnSpc>
                <a:spcPct val="100000"/>
              </a:lnSpc>
              <a:spcBef>
                <a:spcPts val="1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38416" lvl="3" indent="-400953" algn="l">
              <a:lnSpc>
                <a:spcPct val="100000"/>
              </a:lnSpc>
              <a:spcBef>
                <a:spcPts val="1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73020" lvl="4" indent="-400953" algn="l">
              <a:lnSpc>
                <a:spcPct val="100000"/>
              </a:lnSpc>
              <a:spcBef>
                <a:spcPts val="1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07624" lvl="5" indent="-400953" algn="l">
              <a:lnSpc>
                <a:spcPct val="100000"/>
              </a:lnSpc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42228" lvl="6" indent="-400953" algn="l">
              <a:lnSpc>
                <a:spcPct val="100000"/>
              </a:lnSpc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276832" lvl="7" indent="-400953" algn="l">
              <a:lnSpc>
                <a:spcPct val="100000"/>
              </a:lnSpc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11436" lvl="8" indent="-400953" algn="l">
              <a:lnSpc>
                <a:spcPct val="100000"/>
              </a:lnSpc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3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(cou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0C49F-7031-45C7-81AD-040625E0D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Sommaire (slide</a:t>
            </a:r>
            <a:br>
              <a:rPr lang="fr-FR"/>
            </a:br>
            <a:r>
              <a:rPr lang="fr-FR"/>
              <a:t>pour un sommaire court)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D7676B-8CE6-B735-46A1-214864320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5887" y="2159000"/>
            <a:ext cx="7812087" cy="3960813"/>
          </a:xfr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 sz="2200"/>
            </a:lvl1pPr>
            <a:lvl2pPr marL="252000">
              <a:spcBef>
                <a:spcPts val="300"/>
              </a:spcBef>
              <a:defRPr sz="1800"/>
            </a:lvl2pPr>
          </a:lstStyle>
          <a:p>
            <a:pPr lvl="0"/>
            <a:r>
              <a:rPr lang="fr-FR"/>
              <a:t>1. Titre de la partie</a:t>
            </a:r>
          </a:p>
          <a:p>
            <a:pPr lvl="1"/>
            <a:r>
              <a:rPr lang="fr-FR"/>
              <a:t>Sous-titre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448BE6-4183-6247-6A21-F3448A4D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CE59C6-C0A2-1A96-410E-238FFCC3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3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0C49F-7031-45C7-81AD-040625E0D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Sommaire (slide</a:t>
            </a:r>
            <a:br>
              <a:rPr lang="fr-FR"/>
            </a:br>
            <a:r>
              <a:rPr lang="fr-FR"/>
              <a:t>pour un sommaire long)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D7676B-8CE6-B735-46A1-214864320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624" y="2159000"/>
            <a:ext cx="4176714" cy="3960813"/>
          </a:xfr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defRPr sz="1800"/>
            </a:lvl1pPr>
            <a:lvl2pPr marL="216000">
              <a:spcBef>
                <a:spcPts val="300"/>
              </a:spcBef>
              <a:spcAft>
                <a:spcPts val="200"/>
              </a:spcAft>
              <a:defRPr sz="1400"/>
            </a:lvl2pPr>
          </a:lstStyle>
          <a:p>
            <a:pPr lvl="0"/>
            <a:r>
              <a:rPr lang="fr-FR"/>
              <a:t>1. Titre de la partie</a:t>
            </a:r>
          </a:p>
          <a:p>
            <a:pPr lvl="1"/>
            <a:r>
              <a:rPr lang="fr-FR"/>
              <a:t>Sous-titre de partie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AD23655-3414-7FE8-1FC6-21A4AC2AC0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7525" y="2159000"/>
            <a:ext cx="4537074" cy="3960813"/>
          </a:xfr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defRPr sz="1800"/>
            </a:lvl1pPr>
            <a:lvl2pPr marL="216000">
              <a:spcBef>
                <a:spcPts val="300"/>
              </a:spcBef>
              <a:spcAft>
                <a:spcPts val="200"/>
              </a:spcAft>
              <a:defRPr sz="1400"/>
            </a:lvl2pPr>
          </a:lstStyle>
          <a:p>
            <a:pPr lvl="0"/>
            <a:r>
              <a:rPr lang="fr-FR"/>
              <a:t>2. Titre de la partie</a:t>
            </a:r>
          </a:p>
          <a:p>
            <a:pPr lvl="1"/>
            <a:r>
              <a:rPr lang="fr-FR"/>
              <a:t>Sous-titre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448BE6-4183-6247-6A21-F3448A4D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CE59C6-C0A2-1A96-410E-238FFCC3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2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2159001"/>
            <a:ext cx="9613899" cy="153771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300" b="1" cap="none" baseline="0">
                <a:latin typeface="+mn-lt"/>
              </a:defRPr>
            </a:lvl1pPr>
          </a:lstStyle>
          <a:p>
            <a:r>
              <a:rPr lang="fr-FR"/>
              <a:t>00</a:t>
            </a:r>
            <a:br>
              <a:rPr lang="fr-FR"/>
            </a:br>
            <a:r>
              <a:rPr lang="fr-FR"/>
              <a:t>Grand titre de partie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D38F92-7AA2-D2BF-40CC-C4DD6779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08" y="3953191"/>
            <a:ext cx="1325883" cy="9144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C370C7A-6D48-55DF-D40B-35CCED793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0700" y="7016505"/>
            <a:ext cx="9613900" cy="0"/>
          </a:xfrm>
          <a:prstGeom prst="line">
            <a:avLst/>
          </a:prstGeom>
          <a:ln>
            <a:solidFill>
              <a:srgbClr val="E1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97FAC8-BC27-D76B-035F-0FD23578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pic>
        <p:nvPicPr>
          <p:cNvPr id="9" name="Image 8" descr="LOGO INRIA">
            <a:extLst>
              <a:ext uri="{FF2B5EF4-FFF2-40B4-BE49-F238E27FC236}">
                <a16:creationId xmlns:a16="http://schemas.microsoft.com/office/drawing/2014/main" id="{FE131CC8-76E2-B97A-79DF-A773428228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10" y="7143914"/>
            <a:ext cx="810000" cy="25231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8CEBB6-1B56-0F77-CC53-A7026637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1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72678-7ADE-477C-B11D-739CE63A0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  <a:br>
              <a:rPr lang="fr-FR"/>
            </a:br>
            <a:r>
              <a:rPr lang="fr-FR"/>
              <a:t>(slide courante)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9F4F8BE-B2CF-480B-86B0-C85469A0F4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Premier niveau de liste (Titre)</a:t>
            </a:r>
          </a:p>
          <a:p>
            <a:pPr lvl="1"/>
            <a:r>
              <a:rPr lang="fr-FR"/>
              <a:t>Deuxième niveau de liste (texte courant)</a:t>
            </a:r>
          </a:p>
          <a:p>
            <a:pPr lvl="2"/>
            <a:r>
              <a:rPr lang="fr-FR"/>
              <a:t>Troisième niveau de liste (puce 1)</a:t>
            </a:r>
          </a:p>
          <a:p>
            <a:pPr lvl="3"/>
            <a:r>
              <a:rPr lang="fr-FR"/>
              <a:t>Quatrième niveau de liste (puce 2)</a:t>
            </a:r>
          </a:p>
          <a:p>
            <a:pPr lvl="4"/>
            <a:r>
              <a:rPr lang="fr-FR"/>
              <a:t>Cinquième niveau de liste (puce 3)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4C98ED-D4D8-85E8-4522-6A9A4BA94B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C7BCA5-79A6-15B5-7E5F-91D6CF6DB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72678-7ADE-477C-B11D-739CE63A0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 (mise</a:t>
            </a:r>
            <a:br>
              <a:rPr lang="fr-FR"/>
            </a:br>
            <a:r>
              <a:rPr lang="fr-FR"/>
              <a:t>en page sur 2 colonnes)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9F4F8BE-B2CF-480B-86B0-C85469A0F4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95220" y="2159000"/>
            <a:ext cx="3594650" cy="3960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Premier niveau de liste (Titre)</a:t>
            </a:r>
          </a:p>
          <a:p>
            <a:pPr lvl="1"/>
            <a:r>
              <a:rPr lang="fr-FR"/>
              <a:t>Deuxième niveau de liste (texte courant)</a:t>
            </a:r>
          </a:p>
          <a:p>
            <a:pPr lvl="2"/>
            <a:r>
              <a:rPr lang="fr-FR"/>
              <a:t>Troisième niveau de liste (puce 1)</a:t>
            </a:r>
          </a:p>
          <a:p>
            <a:pPr lvl="3"/>
            <a:r>
              <a:rPr lang="fr-FR"/>
              <a:t>Quatrième niveau de liste (puce 2)</a:t>
            </a:r>
          </a:p>
          <a:p>
            <a:pPr lvl="4"/>
            <a:r>
              <a:rPr lang="fr-FR"/>
              <a:t>Cinquième niveau de liste (puce 3)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EA25537B-F413-E59B-5302-8C80B4AF7A7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03325" y="2159000"/>
            <a:ext cx="3594650" cy="3960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Premier niveau de liste (Titre)</a:t>
            </a:r>
          </a:p>
          <a:p>
            <a:pPr lvl="1"/>
            <a:r>
              <a:rPr lang="fr-FR"/>
              <a:t>Deuxième niveau de liste (texte courant)</a:t>
            </a:r>
          </a:p>
          <a:p>
            <a:pPr lvl="2"/>
            <a:r>
              <a:rPr lang="fr-FR"/>
              <a:t>Troisième niveau de liste (puce 1)</a:t>
            </a:r>
          </a:p>
          <a:p>
            <a:pPr lvl="3"/>
            <a:r>
              <a:rPr lang="fr-FR"/>
              <a:t>Quatrième niveau de liste (puce 2)</a:t>
            </a:r>
          </a:p>
          <a:p>
            <a:pPr lvl="4"/>
            <a:r>
              <a:rPr lang="fr-FR"/>
              <a:t>Cinquième niveau de liste (puce 3)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4C98ED-D4D8-85E8-4522-6A9A4BA94B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C7BCA5-79A6-15B5-7E5F-91D6CF6DB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8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7BD9D2-B3D1-251F-BB9D-9548CE73B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0329" y="339942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28977F2-9A9A-B2BA-316E-E9219F1E2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1" y="2303150"/>
            <a:ext cx="9613898" cy="720000"/>
          </a:xfrm>
        </p:spPr>
        <p:txBody>
          <a:bodyPr anchor="b" anchorCtr="0">
            <a:noAutofit/>
          </a:bodyPr>
          <a:lstStyle>
            <a:lvl1pPr algn="ctr">
              <a:defRPr sz="4300" i="1" baseline="0">
                <a:latin typeface="+mj-lt"/>
              </a:defRPr>
            </a:lvl1pPr>
          </a:lstStyle>
          <a:p>
            <a:r>
              <a:rPr lang="fr-FR"/>
              <a:t>Slide de fin [Merci.]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C17C30-4866-45D3-A7DB-392F86E7E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1" y="3057836"/>
            <a:ext cx="1511811" cy="9144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A2534F-6C7B-8DE1-6601-DA75C4FE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87D1F9-BA00-2157-6D1B-533FCF8D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6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FEAF8-B507-A141-200E-929F3E9A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AEF01-8A27-BB83-8030-E1BDD423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C0BC5-7502-164C-9285-233E342F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4C083-619F-C832-0AA7-061707F6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EC927-13DF-D553-4780-EC7F5322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21B-8D69-5248-ACE9-CEB77161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0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45D6A-56BE-5245-BC17-3B37BBB6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E4D977-A4C3-9F42-9E9F-359E7C500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182111-82AC-F542-9B86-9868C1739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22571D-B0CC-5F4C-A519-7D37DCAA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E5657C-3E0B-844E-B70B-39CD0422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5DE625-8F22-AE41-A815-4155C353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7E1-AAE4-E04C-9B08-BE77278ADF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6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1A0BF09-5CDA-50D3-5BB2-3B91C6A22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3" y="531062"/>
            <a:ext cx="289561" cy="28956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7760-E610-4EBF-91EA-827A948B0F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719139"/>
            <a:ext cx="4784793" cy="9366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[Slide Master]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C13C3-BD97-472A-B740-1586E6BF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888" y="2159000"/>
            <a:ext cx="7812087" cy="39608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Premier niveau de liste (Titre)</a:t>
            </a:r>
          </a:p>
          <a:p>
            <a:pPr lvl="1"/>
            <a:r>
              <a:rPr lang="fr-FR"/>
              <a:t>Deuxième niveau de liste (texte courant)</a:t>
            </a:r>
          </a:p>
          <a:p>
            <a:pPr lvl="2"/>
            <a:r>
              <a:rPr lang="fr-FR"/>
              <a:t>Troisième niveau de liste (puce 1)</a:t>
            </a:r>
          </a:p>
          <a:p>
            <a:pPr lvl="3"/>
            <a:r>
              <a:rPr lang="fr-FR"/>
              <a:t>Quatrième niveau de liste (puce 2)</a:t>
            </a:r>
          </a:p>
          <a:p>
            <a:pPr lvl="4"/>
            <a:r>
              <a:rPr lang="fr-FR"/>
              <a:t>Cinquième niveau de liste (puce 3)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961B586-AF33-3E57-4EB8-E3D34BE1B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0700" y="7016505"/>
            <a:ext cx="9613900" cy="0"/>
          </a:xfrm>
          <a:prstGeom prst="line">
            <a:avLst/>
          </a:prstGeom>
          <a:ln>
            <a:solidFill>
              <a:srgbClr val="E1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D5DAD1-0AAE-4628-BB36-DB477A089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063" y="7162802"/>
            <a:ext cx="865825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r-FR"/>
              <a:t>06/06/2024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61C471-2F9D-4D2F-8D99-E750C4FC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5888" y="7162802"/>
            <a:ext cx="568265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algn="l"/>
            <a:endParaRPr lang="fr-FR"/>
          </a:p>
        </p:txBody>
      </p:sp>
      <p:pic>
        <p:nvPicPr>
          <p:cNvPr id="14" name="Image 13" descr="LOGO INRIA">
            <a:extLst>
              <a:ext uri="{FF2B5EF4-FFF2-40B4-BE49-F238E27FC236}">
                <a16:creationId xmlns:a16="http://schemas.microsoft.com/office/drawing/2014/main" id="{90EF47D2-FCAE-17C8-B52A-49DC5CFB572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10" y="7143914"/>
            <a:ext cx="810000" cy="25231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82EFEA-84DE-416C-923C-968510918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7418" y="7162802"/>
            <a:ext cx="307181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F18FDA3-B4B7-4D23-9326-6D1D4F0C5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1" r:id="rId4"/>
    <p:sldLayoutId id="2147483650" r:id="rId5"/>
    <p:sldLayoutId id="2147483655" r:id="rId6"/>
    <p:sldLayoutId id="2147483654" r:id="rId7"/>
    <p:sldLayoutId id="2147483657" r:id="rId8"/>
    <p:sldLayoutId id="2147483659" r:id="rId9"/>
    <p:sldLayoutId id="2147483660" r:id="rId10"/>
    <p:sldLayoutId id="2147483661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1007943" rtl="0" eaLnBrk="1" latinLnBrk="0" hangingPunct="1">
        <a:lnSpc>
          <a:spcPct val="95000"/>
        </a:lnSpc>
        <a:spcBef>
          <a:spcPct val="0"/>
        </a:spcBef>
        <a:buNone/>
        <a:tabLst>
          <a:tab pos="11865157" algn="r"/>
        </a:tabLst>
        <a:defRPr sz="30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95000"/>
        </a:lnSpc>
        <a:spcBef>
          <a:spcPts val="1200"/>
        </a:spcBef>
        <a:spcAft>
          <a:spcPts val="900"/>
        </a:spcAft>
        <a:buFontTx/>
        <a:buNone/>
        <a:defRPr sz="2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95000"/>
        </a:lnSpc>
        <a:spcBef>
          <a:spcPts val="400"/>
        </a:spcBef>
        <a:spcAft>
          <a:spcPts val="300"/>
        </a:spcAft>
        <a:buFontTx/>
        <a:buNone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1007943" rtl="0" eaLnBrk="1" latinLnBrk="0" hangingPunct="1">
        <a:lnSpc>
          <a:spcPct val="95000"/>
        </a:lnSpc>
        <a:spcBef>
          <a:spcPts val="400"/>
        </a:spcBef>
        <a:spcAft>
          <a:spcPts val="300"/>
        </a:spcAft>
        <a:buClr>
          <a:schemeClr val="accent1"/>
        </a:buClr>
        <a:buSzPct val="90000"/>
        <a:buFont typeface="Verdana Pro Light" panose="020B030403050404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198000" algn="l" defTabSz="1007943" rtl="0" eaLnBrk="1" latinLnBrk="0" hangingPunct="1">
        <a:lnSpc>
          <a:spcPct val="95000"/>
        </a:lnSpc>
        <a:spcBef>
          <a:spcPts val="300"/>
        </a:spcBef>
        <a:spcAft>
          <a:spcPts val="200"/>
        </a:spcAft>
        <a:buSzPct val="85000"/>
        <a:buFont typeface="Wingdings" panose="05000000000000000000" pitchFamily="2" charset="2"/>
        <a:buChar char="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144000" algn="l" defTabSz="1007943" rtl="0" eaLnBrk="1" latinLnBrk="0" hangingPunct="1">
        <a:lnSpc>
          <a:spcPct val="95000"/>
        </a:lnSpc>
        <a:spcBef>
          <a:spcPts val="200"/>
        </a:spcBef>
        <a:spcAft>
          <a:spcPts val="100"/>
        </a:spcAft>
        <a:buClr>
          <a:schemeClr val="accent1"/>
        </a:buClr>
        <a:buSzPct val="80000"/>
        <a:buFont typeface="Wingdings" panose="05000000000000000000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3" userDrawn="1">
          <p15:clr>
            <a:srgbClr val="F26B43"/>
          </p15:clr>
        </p15:guide>
        <p15:guide id="2" pos="873" userDrawn="1">
          <p15:clr>
            <a:srgbClr val="F26B43"/>
          </p15:clr>
        </p15:guide>
        <p15:guide id="3" pos="6384" userDrawn="1">
          <p15:clr>
            <a:srgbClr val="F26B43"/>
          </p15:clr>
        </p15:guide>
        <p15:guide id="4" orient="horz" pos="1043" userDrawn="1">
          <p15:clr>
            <a:srgbClr val="F26B43"/>
          </p15:clr>
        </p15:guide>
        <p15:guide id="5" orient="horz" pos="1360" userDrawn="1">
          <p15:clr>
            <a:srgbClr val="F26B43"/>
          </p15:clr>
        </p15:guide>
        <p15:guide id="6" orient="horz" pos="3855" userDrawn="1">
          <p15:clr>
            <a:srgbClr val="F26B43"/>
          </p15:clr>
        </p15:guide>
        <p15:guide id="8" pos="3526" userDrawn="1">
          <p15:clr>
            <a:srgbClr val="F26B43"/>
          </p15:clr>
        </p15:guide>
        <p15:guide id="9" pos="3141" userDrawn="1">
          <p15:clr>
            <a:srgbClr val="F26B43"/>
          </p15:clr>
        </p15:guide>
        <p15:guide id="10" orient="horz" pos="4649" userDrawn="1">
          <p15:clr>
            <a:srgbClr val="F26B43"/>
          </p15:clr>
        </p15:guide>
        <p15:guide id="11" pos="5794" userDrawn="1">
          <p15:clr>
            <a:srgbClr val="F26B43"/>
          </p15:clr>
        </p15:guide>
        <p15:guide id="12" pos="510" userDrawn="1">
          <p15:clr>
            <a:srgbClr val="F26B43"/>
          </p15:clr>
        </p15:guide>
        <p15:guide id="13" pos="3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ria.fr/en/open-science-inria-role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doi/10.2777/401605" TargetMode="External"/><Relationship Id="rId2" Type="http://schemas.openxmlformats.org/officeDocument/2006/relationships/hyperlink" Target="https://doi.org/10.1073/pnas.2401227121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2/qss_a_0032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ria.hal.science/hal-02889805v1" TargetMode="External"/><Relationship Id="rId2" Type="http://schemas.openxmlformats.org/officeDocument/2006/relationships/hyperlink" Target="https://dx.doi.org/10.18653/v1/2020.acl-main.645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inria.hal.science/hal-03301590v1" TargetMode="External"/><Relationship Id="rId4" Type="http://schemas.openxmlformats.org/officeDocument/2006/relationships/hyperlink" Target="https://dx.doi.org/10.14618/ids-pub-1046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93CAE-37E4-6C26-BDE7-902464E93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8553" y="2663825"/>
            <a:ext cx="7269422" cy="1323830"/>
          </a:xfrm>
        </p:spPr>
        <p:txBody>
          <a:bodyPr>
            <a:noAutofit/>
          </a:bodyPr>
          <a:lstStyle/>
          <a:p>
            <a:r>
              <a:rPr lang="en-GB" sz="3200" dirty="0"/>
              <a:t>Open publications</a:t>
            </a:r>
            <a:br>
              <a:rPr lang="en-GB" sz="3200" dirty="0"/>
            </a:br>
            <a:r>
              <a:rPr lang="en-GB" sz="3200" dirty="0"/>
              <a:t>and AI research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77EB97-69AD-CC76-1260-73ACA30E2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8552" y="4732254"/>
            <a:ext cx="8065454" cy="900000"/>
          </a:xfrm>
        </p:spPr>
        <p:txBody>
          <a:bodyPr/>
          <a:lstStyle/>
          <a:p>
            <a:r>
              <a:rPr lang="en-GB" dirty="0"/>
              <a:t>Laurent Romary</a:t>
            </a:r>
          </a:p>
          <a:p>
            <a:r>
              <a:rPr lang="en-GB" dirty="0"/>
              <a:t>Inria, director for Scientific Information and Culture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50D38A-2055-C6DB-8398-1F09FF33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7418" y="7162802"/>
            <a:ext cx="307181" cy="216000"/>
          </a:xfrm>
        </p:spPr>
        <p:txBody>
          <a:bodyPr/>
          <a:lstStyle/>
          <a:p>
            <a:fld id="{EF18FDA3-B4B7-4D23-9326-6D1D4F0C50F8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D1B31C-7FFC-61AD-9F87-B8D79F60E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8" y="7073952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Inria scientific information policy in concrete terms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884" y="2163536"/>
            <a:ext cx="5116199" cy="4677000"/>
          </a:xfrm>
        </p:spPr>
        <p:txBody>
          <a:bodyPr>
            <a:normAutofit/>
          </a:bodyPr>
          <a:lstStyle/>
          <a:p>
            <a:r>
              <a:rPr lang="en-GB" sz="1600" dirty="0"/>
              <a:t>Deposit mandate on all scientific publications (in HAL, CC-BY)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Condition to appear in annual research reports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Encouragement towards preprints</a:t>
            </a:r>
          </a:p>
          <a:p>
            <a:r>
              <a:rPr lang="en-GB" sz="1600" dirty="0"/>
              <a:t>Central budget for APCs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Forbidding hybrid open access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Publisher’s PDF to be deposited in HAL (with equal licence)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Management of a national dashboard of costs and journals (</a:t>
            </a:r>
            <a:r>
              <a:rPr lang="en-GB" sz="1400" dirty="0" err="1"/>
              <a:t>OpenAPC</a:t>
            </a:r>
            <a:r>
              <a:rPr lang="en-GB" sz="1400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No refunding requests to funders (FR, EU)</a:t>
            </a:r>
          </a:p>
          <a:p>
            <a:r>
              <a:rPr lang="en-GB" sz="1600" dirty="0"/>
              <a:t>Engaging in developing new publication models and infrastructure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Editorial support to </a:t>
            </a:r>
            <a:r>
              <a:rPr lang="en-GB" sz="1400" b="1" i="1" dirty="0" err="1"/>
              <a:t>Episciences</a:t>
            </a:r>
            <a:r>
              <a:rPr lang="en-GB" sz="1400" b="1" dirty="0"/>
              <a:t> based journals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Investment and support to </a:t>
            </a:r>
            <a:r>
              <a:rPr lang="en-GB" sz="1400" i="1" dirty="0"/>
              <a:t>Software Heritage</a:t>
            </a:r>
            <a:endParaRPr lang="en-GB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Editorialization (IFIP DL, conferences)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0302DA5-07BD-CA3D-83A3-DB8E1BF4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29" y="2163536"/>
            <a:ext cx="5132720" cy="4677000"/>
          </a:xfrm>
        </p:spPr>
        <p:txBody>
          <a:bodyPr>
            <a:normAutofit/>
          </a:bodyPr>
          <a:lstStyle/>
          <a:p>
            <a:r>
              <a:rPr lang="en-GB" sz="1600" dirty="0"/>
              <a:t>Research data support group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Data management plan, support to the use of the new Recherche Data </a:t>
            </a:r>
            <a:r>
              <a:rPr lang="en-GB" sz="1400" dirty="0" err="1"/>
              <a:t>Gouv</a:t>
            </a:r>
            <a:r>
              <a:rPr lang="en-GB" sz="1400" dirty="0"/>
              <a:t> infrastructure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National network of scientific contacts/champions for research data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Preventing data set deposit on journal platforms</a:t>
            </a:r>
          </a:p>
          <a:p>
            <a:r>
              <a:rPr lang="en-GB" sz="1600" dirty="0"/>
              <a:t>Printed material as disposable goods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Creation of a central collection of reference works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On going digitization of legacy publications (on HAL)</a:t>
            </a:r>
          </a:p>
          <a:p>
            <a:r>
              <a:rPr lang="en-GB" sz="1600" dirty="0"/>
              <a:t>Engaging in text and data mining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Contribution to the national open science monitor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Software and data set citations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… more to come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CE274A-4AA5-EDEA-F5B6-136491BC202C}"/>
              </a:ext>
            </a:extLst>
          </p:cNvPr>
          <p:cNvSpPr txBox="1"/>
          <p:nvPr/>
        </p:nvSpPr>
        <p:spPr>
          <a:xfrm>
            <a:off x="2061695" y="7101525"/>
            <a:ext cx="6434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See an overview under: </a:t>
            </a:r>
            <a:r>
              <a:rPr lang="en-GB" sz="1600" dirty="0">
                <a:hlinkClick r:id="rId2"/>
              </a:rPr>
              <a:t>https://www.inria.fr/en/open-science-inria-role</a:t>
            </a:r>
            <a:endParaRPr lang="en-GB" sz="16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0DCEC5-F4AE-65D8-E9C9-14AD2EFB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7E1-AAE4-E04C-9B08-BE77278ADF1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88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2B368-CAFA-8721-97AE-E61AEB49D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FB035-CF78-D58C-B4ED-9667BE3D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achieved at Inria…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D0D1B9-2098-8F84-6B8D-C436A268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36" y="1988529"/>
            <a:ext cx="7772400" cy="413920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91C683-1B60-6C2F-1269-93376C1DB31A}"/>
              </a:ext>
            </a:extLst>
          </p:cNvPr>
          <p:cNvSpPr txBox="1">
            <a:spLocks/>
          </p:cNvSpPr>
          <p:nvPr/>
        </p:nvSpPr>
        <p:spPr>
          <a:xfrm>
            <a:off x="9895998" y="7162802"/>
            <a:ext cx="307181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8AC21B-8D69-5248-ACE9-CEB7716123DF}" type="slidenum">
              <a:rPr lang="fr-FR" sz="1100" smtClean="0"/>
              <a:pPr/>
              <a:t>11</a:t>
            </a:fld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410217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A20C4-1A3B-CB86-1145-CE3D10C94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can we do with all this?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0AFA73-9469-CD3E-9A98-751967E6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9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Text and Data mining of scientific documents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Exploring all aspects of a document</a:t>
            </a:r>
          </a:p>
          <a:p>
            <a:pPr lvl="1"/>
            <a:r>
              <a:rPr lang="en-GB" dirty="0"/>
              <a:t>Meta-data (title, authors, abstract, keywords)</a:t>
            </a:r>
          </a:p>
          <a:p>
            <a:pPr lvl="1"/>
            <a:r>
              <a:rPr lang="en-GB" dirty="0"/>
              <a:t>Bibliographic references (list, anchors in the text)</a:t>
            </a:r>
          </a:p>
          <a:p>
            <a:pPr lvl="1"/>
            <a:r>
              <a:rPr lang="en-GB" dirty="0"/>
              <a:t>Full text structure (divisions, paragraphs, figures, tables)</a:t>
            </a:r>
          </a:p>
          <a:p>
            <a:pPr lvl="1"/>
            <a:r>
              <a:rPr lang="en-GB" dirty="0"/>
              <a:t>Scientific objects (stellar objects, molecules, etc.)</a:t>
            </a:r>
          </a:p>
          <a:p>
            <a:r>
              <a:rPr lang="en-GB" dirty="0"/>
              <a:t>A wide range of possible applications</a:t>
            </a:r>
          </a:p>
          <a:p>
            <a:pPr lvl="1"/>
            <a:r>
              <a:rPr lang="en-GB" dirty="0"/>
              <a:t>Improving information retrieval tools</a:t>
            </a:r>
          </a:p>
          <a:p>
            <a:pPr lvl="1"/>
            <a:r>
              <a:rPr lang="en-GB" dirty="0"/>
              <a:t>Linking documents (bibliography, similar content)</a:t>
            </a:r>
          </a:p>
          <a:p>
            <a:pPr lvl="1"/>
            <a:r>
              <a:rPr lang="en-GB" dirty="0"/>
              <a:t>Building up databases of scientific knowledge</a:t>
            </a:r>
          </a:p>
          <a:p>
            <a:pPr lvl="1"/>
            <a:r>
              <a:rPr lang="en-GB" dirty="0"/>
              <a:t>Automatic construction of scientific hypotheses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E2BAF3-4752-E743-8C60-2B39B3C34386}"/>
              </a:ext>
            </a:extLst>
          </p:cNvPr>
          <p:cNvSpPr txBox="1">
            <a:spLocks/>
          </p:cNvSpPr>
          <p:nvPr/>
        </p:nvSpPr>
        <p:spPr>
          <a:xfrm>
            <a:off x="9895998" y="7162802"/>
            <a:ext cx="428620" cy="22184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8AC21B-8D69-5248-ACE9-CEB7716123DF}" type="slidenum">
              <a:rPr lang="fr-FR" sz="1050" smtClean="0"/>
              <a:pPr/>
              <a:t>13</a:t>
            </a:fld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92276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8F6E3AF-6B49-855B-665C-86E18B92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variety of views on our </a:t>
            </a:r>
            <a:r>
              <a:rPr lang="en-GB" dirty="0" err="1"/>
              <a:t>scientifique</a:t>
            </a:r>
            <a:r>
              <a:rPr lang="en-GB" dirty="0"/>
              <a:t> production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A11C5A-E21F-9405-6E9B-0F7BBBBB89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46628" y="7162800"/>
            <a:ext cx="307975" cy="215900"/>
          </a:xfrm>
        </p:spPr>
        <p:txBody>
          <a:bodyPr/>
          <a:lstStyle/>
          <a:p>
            <a:fld id="{EF18FDA3-B4B7-4D23-9326-6D1D4F0C50F8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7" name="Chart 1416106166">
            <a:extLst>
              <a:ext uri="{FF2B5EF4-FFF2-40B4-BE49-F238E27FC236}">
                <a16:creationId xmlns:a16="http://schemas.microsoft.com/office/drawing/2014/main" id="{FDF7604B-56F9-F35A-D87C-B3938AA52A39}"/>
              </a:ext>
            </a:extLst>
          </p:cNvPr>
          <p:cNvGraphicFramePr/>
          <p:nvPr/>
        </p:nvGraphicFramePr>
        <p:xfrm>
          <a:off x="432594" y="1530363"/>
          <a:ext cx="4590172" cy="311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9A3CAD-618D-9D88-DA2C-F63F1388A5FE}"/>
              </a:ext>
            </a:extLst>
          </p:cNvPr>
          <p:cNvGraphicFramePr/>
          <p:nvPr/>
        </p:nvGraphicFramePr>
        <p:xfrm>
          <a:off x="678039" y="3917815"/>
          <a:ext cx="4082501" cy="311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21820E71-77FA-3E58-D859-93B5B3EEF895}"/>
              </a:ext>
            </a:extLst>
          </p:cNvPr>
          <p:cNvGraphicFramePr/>
          <p:nvPr/>
        </p:nvGraphicFramePr>
        <p:xfrm>
          <a:off x="5997220" y="1530363"/>
          <a:ext cx="4501515" cy="344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6">
            <a:extLst>
              <a:ext uri="{FF2B5EF4-FFF2-40B4-BE49-F238E27FC236}">
                <a16:creationId xmlns:a16="http://schemas.microsoft.com/office/drawing/2014/main" id="{AEA29220-9E48-25EB-952F-492DC467DA4D}"/>
              </a:ext>
            </a:extLst>
          </p:cNvPr>
          <p:cNvGraphicFramePr/>
          <p:nvPr/>
        </p:nvGraphicFramePr>
        <p:xfrm>
          <a:off x="5005985" y="3966445"/>
          <a:ext cx="5492750" cy="306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A4CC460E-BC24-48F8-6C91-BF4ED10C8CDD}"/>
              </a:ext>
            </a:extLst>
          </p:cNvPr>
          <p:cNvGraphicFramePr/>
          <p:nvPr/>
        </p:nvGraphicFramePr>
        <p:xfrm>
          <a:off x="193078" y="1530363"/>
          <a:ext cx="5162550" cy="356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id="{B5F10548-8DF6-DA92-F0F1-2873478BD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188744" y="1304438"/>
            <a:ext cx="5476875" cy="4333875"/>
          </a:xfrm>
          <a:prstGeom prst="rect">
            <a:avLst/>
          </a:prstGeom>
        </p:spPr>
      </p:pic>
      <p:graphicFrame>
        <p:nvGraphicFramePr>
          <p:cNvPr id="13" name="Chart 10">
            <a:extLst>
              <a:ext uri="{FF2B5EF4-FFF2-40B4-BE49-F238E27FC236}">
                <a16:creationId xmlns:a16="http://schemas.microsoft.com/office/drawing/2014/main" id="{40018FCD-3D1E-4ED2-9855-0081FC84E12D}"/>
              </a:ext>
            </a:extLst>
          </p:cNvPr>
          <p:cNvGraphicFramePr/>
          <p:nvPr/>
        </p:nvGraphicFramePr>
        <p:xfrm>
          <a:off x="2739322" y="3698165"/>
          <a:ext cx="5756275" cy="355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648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464696" y="1588998"/>
            <a:ext cx="9849938" cy="8418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SzPts val="2500"/>
            </a:pPr>
            <a:r>
              <a:rPr lang="fr" sz="2397">
                <a:solidFill>
                  <a:srgbClr val="222222"/>
                </a:solidFill>
                <a:highlight>
                  <a:srgbClr val="FFFFFF"/>
                </a:highlight>
              </a:rPr>
              <a:t>Mining full-texts to detect mentions to datasets and software 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ldNum" idx="12"/>
          </p:nvPr>
        </p:nvSpPr>
        <p:spPr>
          <a:xfrm>
            <a:off x="9738360" y="7161597"/>
            <a:ext cx="387580" cy="2907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buSzPts val="700"/>
            </a:pPr>
            <a:fld id="{00000000-1234-1234-1234-123412341234}" type="slidenum">
              <a:rPr lang="fr" sz="1100" b="0">
                <a:latin typeface="+mn-lt"/>
              </a:rPr>
              <a:pPr>
                <a:buSzPts val="700"/>
              </a:pPr>
              <a:t>15</a:t>
            </a:fld>
            <a:endParaRPr sz="1100" b="0" dirty="0">
              <a:latin typeface="+mn-lt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97020" y="2416760"/>
            <a:ext cx="4922163" cy="36737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indent="-386103">
              <a:lnSpc>
                <a:spcPct val="115000"/>
              </a:lnSpc>
              <a:buSzPts val="1600"/>
              <a:buChar char="-"/>
            </a:pPr>
            <a:r>
              <a:rPr lang="fr" sz="1871"/>
              <a:t>Innovative approach based upon the use and development of machine learning tools</a:t>
            </a:r>
            <a:endParaRPr sz="1871"/>
          </a:p>
          <a:p>
            <a:pPr lvl="1" indent="-386103">
              <a:lnSpc>
                <a:spcPct val="115000"/>
              </a:lnSpc>
              <a:spcBef>
                <a:spcPts val="0"/>
              </a:spcBef>
              <a:buSzPts val="1600"/>
              <a:buChar char="-"/>
            </a:pPr>
            <a:r>
              <a:rPr lang="fr" sz="1871"/>
              <a:t>GROBID: full-text structuring</a:t>
            </a:r>
            <a:endParaRPr sz="1871"/>
          </a:p>
          <a:p>
            <a:pPr lvl="1" indent="-386103">
              <a:lnSpc>
                <a:spcPct val="115000"/>
              </a:lnSpc>
              <a:spcBef>
                <a:spcPts val="0"/>
              </a:spcBef>
              <a:buSzPts val="1600"/>
              <a:buChar char="-"/>
            </a:pPr>
            <a:r>
              <a:rPr lang="fr" sz="1871"/>
              <a:t>Softcite: </a:t>
            </a:r>
            <a:r>
              <a:rPr lang="fr" sz="1871" b="1"/>
              <a:t>software mention detection</a:t>
            </a:r>
            <a:endParaRPr sz="1871" b="1"/>
          </a:p>
          <a:p>
            <a:pPr lvl="1" indent="-386103">
              <a:lnSpc>
                <a:spcPct val="115000"/>
              </a:lnSpc>
              <a:spcBef>
                <a:spcPts val="0"/>
              </a:spcBef>
              <a:buSzPts val="1600"/>
              <a:buChar char="-"/>
            </a:pPr>
            <a:r>
              <a:rPr lang="fr" sz="1871"/>
              <a:t>Datastet: </a:t>
            </a:r>
            <a:r>
              <a:rPr lang="fr" sz="1871" b="1"/>
              <a:t>data set mention detection</a:t>
            </a:r>
            <a:endParaRPr sz="1871" b="1"/>
          </a:p>
          <a:p>
            <a:pPr indent="-386103">
              <a:lnSpc>
                <a:spcPct val="115000"/>
              </a:lnSpc>
              <a:buSzPts val="1600"/>
              <a:buChar char="-"/>
            </a:pPr>
            <a:r>
              <a:rPr lang="fr" sz="1871"/>
              <a:t>Automatic characterisation of mentions: usage / production or creation / sharing</a:t>
            </a:r>
            <a:endParaRPr sz="1871"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2359" y="2269780"/>
            <a:ext cx="5322434" cy="441809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3681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52DBB-059E-D8B2-76C3-734CAD76C372}"/>
              </a:ext>
            </a:extLst>
          </p:cNvPr>
          <p:cNvSpPr txBox="1">
            <a:spLocks/>
          </p:cNvSpPr>
          <p:nvPr/>
        </p:nvSpPr>
        <p:spPr>
          <a:xfrm>
            <a:off x="809624" y="719139"/>
            <a:ext cx="6216209" cy="9366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ctr" defTabSz="1007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tabLst>
                <a:tab pos="11865157" algn="r"/>
              </a:tabLst>
              <a:defRPr sz="2806" b="1" kern="1200" cap="none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b="0" dirty="0"/>
              <a:t>Software, the view from the French open science monitor (2025 release)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2D12C395-35BA-37B9-EFF0-211088A49820}"/>
              </a:ext>
            </a:extLst>
          </p:cNvPr>
          <p:cNvSpPr txBox="1">
            <a:spLocks/>
          </p:cNvSpPr>
          <p:nvPr/>
        </p:nvSpPr>
        <p:spPr>
          <a:xfrm>
            <a:off x="9907428" y="7153154"/>
            <a:ext cx="394040" cy="22564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8AC21B-8D69-5248-ACE9-CEB7716123DF}" type="slidenum">
              <a:rPr lang="fr-FR" sz="1050" smtClean="0"/>
              <a:pPr/>
              <a:t>16</a:t>
            </a:fld>
            <a:endParaRPr lang="fr-FR" sz="10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75DC95-D38A-2D1A-975D-A8ED24AC2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047"/>
            <a:ext cx="10691813" cy="48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69B08-79ED-14DF-8020-89C1BBD8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Application: visualising software references with Software-Viz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3AAA4E-2189-17DD-9A34-C19C70FF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" y="1384316"/>
            <a:ext cx="10462218" cy="538962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A0B148-18FD-63F0-CB8B-EBC4C19E62A0}"/>
              </a:ext>
            </a:extLst>
          </p:cNvPr>
          <p:cNvSpPr txBox="1">
            <a:spLocks/>
          </p:cNvSpPr>
          <p:nvPr/>
        </p:nvSpPr>
        <p:spPr>
          <a:xfrm>
            <a:off x="9895998" y="7162802"/>
            <a:ext cx="428620" cy="22184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8AC21B-8D69-5248-ACE9-CEB7716123DF}" type="slidenum">
              <a:rPr lang="fr-FR" sz="1050" smtClean="0"/>
              <a:pPr/>
              <a:t>17</a:t>
            </a:fld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88033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C16D7-A2AB-7784-B981-45F65CB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 reading of software in a publication with </a:t>
            </a:r>
            <a:r>
              <a:rPr lang="en-GB" dirty="0" err="1"/>
              <a:t>Softcite</a:t>
            </a:r>
            <a:r>
              <a:rPr lang="en-GB" dirty="0"/>
              <a:t>/Software-viz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E4A633-DFB0-B6C7-DF1E-5D2BBCD5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5" y="1387378"/>
            <a:ext cx="10463516" cy="550670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144FE5-3A69-0DF6-63CE-8F24C5EDF20F}"/>
              </a:ext>
            </a:extLst>
          </p:cNvPr>
          <p:cNvSpPr txBox="1">
            <a:spLocks/>
          </p:cNvSpPr>
          <p:nvPr/>
        </p:nvSpPr>
        <p:spPr>
          <a:xfrm>
            <a:off x="9895998" y="7162802"/>
            <a:ext cx="428620" cy="22184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8AC21B-8D69-5248-ACE9-CEB7716123DF}" type="slidenum">
              <a:rPr lang="fr-FR" sz="1050" smtClean="0"/>
              <a:pPr/>
              <a:t>18</a:t>
            </a:fld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81256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86DF5CB-B58B-D0B2-06DD-DEF3F1BE6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Towards a national research program on AI for publications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010A13-8810-9637-2341-916F3B91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21B-8D69-5248-ACE9-CEB7716123D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6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5E905-383D-5A60-CFCD-02FF0960A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in Science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85507D-4C5C-FBAA-D800-C72EEAA5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3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411B3-E0F9-4816-B5C7-224090BE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719139"/>
            <a:ext cx="9017794" cy="936624"/>
          </a:xfrm>
        </p:spPr>
        <p:txBody>
          <a:bodyPr>
            <a:noAutofit/>
          </a:bodyPr>
          <a:lstStyle/>
          <a:p>
            <a:r>
              <a:rPr lang="en-GB" sz="3200" dirty="0"/>
              <a:t>Building up sovereign AI systems for scientific publications – the </a:t>
            </a:r>
            <a:r>
              <a:rPr lang="en-GB" sz="3200"/>
              <a:t>AIKO program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8B09F-08E8-4B61-A4BB-2D1B0AA8BA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624" y="2331275"/>
            <a:ext cx="8940866" cy="396081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Context :</a:t>
            </a:r>
            <a:r>
              <a:rPr lang="en-GB" sz="2800" b="0" dirty="0"/>
              <a:t> </a:t>
            </a:r>
          </a:p>
          <a:p>
            <a:pPr marL="1166400" lvl="2" indent="-457200">
              <a:buFont typeface="Arial" panose="020B0604020202020204" pitchFamily="34" charset="0"/>
              <a:buChar char="•"/>
            </a:pPr>
            <a:r>
              <a:rPr lang="en-GB" sz="2600" dirty="0"/>
              <a:t>French national program agency on digital research</a:t>
            </a:r>
          </a:p>
          <a:p>
            <a:pPr marL="1166400" lvl="2" indent="-457200">
              <a:buFont typeface="Arial" panose="020B0604020202020204" pitchFamily="34" charset="0"/>
              <a:buChar char="•"/>
            </a:pPr>
            <a:r>
              <a:rPr lang="en-GB" sz="2600" dirty="0"/>
              <a:t>Lead : </a:t>
            </a:r>
            <a:r>
              <a:rPr lang="en-GB" sz="2600" dirty="0" err="1"/>
              <a:t>Inria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Designing a specific program on “AI for publication knowledge” (AIKO)</a:t>
            </a:r>
          </a:p>
          <a:p>
            <a:pPr marL="1166400" lvl="2" indent="-457200">
              <a:buFont typeface="Arial" panose="020B0604020202020204" pitchFamily="34" charset="0"/>
              <a:buChar char="•"/>
            </a:pPr>
            <a:r>
              <a:rPr lang="en-GB" sz="2600" dirty="0"/>
              <a:t>Co-lead: CIRAD &amp; </a:t>
            </a:r>
            <a:r>
              <a:rPr lang="en-GB" sz="2600" dirty="0" err="1"/>
              <a:t>Inria</a:t>
            </a:r>
            <a:endParaRPr lang="en-GB" sz="2600" dirty="0"/>
          </a:p>
          <a:p>
            <a:pPr marL="1166400" lvl="2" indent="-457200">
              <a:buFont typeface="Arial" panose="020B0604020202020204" pitchFamily="34" charset="0"/>
              <a:buChar char="•"/>
            </a:pPr>
            <a:r>
              <a:rPr lang="en-GB" sz="2600" dirty="0"/>
              <a:t>Publications to train/fine tune AI systems — using AI for managing publication content</a:t>
            </a:r>
          </a:p>
          <a:p>
            <a:pPr marL="1166400" lvl="2" indent="-457200">
              <a:buFont typeface="Arial" panose="020B0604020202020204" pitchFamily="34" charset="0"/>
              <a:buChar char="•"/>
            </a:pPr>
            <a:r>
              <a:rPr lang="en-GB" sz="2600" dirty="0"/>
              <a:t>Gathering a fair amount of existing NLP teams in France</a:t>
            </a:r>
          </a:p>
          <a:p>
            <a:pPr marL="1166400" lvl="2" indent="-457200">
              <a:buFont typeface="Arial" panose="020B0604020202020204" pitchFamily="34" charset="0"/>
              <a:buChar char="•"/>
            </a:pPr>
            <a:r>
              <a:rPr lang="en-GB" sz="2600" dirty="0"/>
              <a:t>Setting up an infrastructure for experimentation with as much content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kind of AI tools/components do we want for science in the future ?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B311C6-1378-4B6F-8346-6B0A49BC99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1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75BF5-9940-4507-95A8-50C6A73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719139"/>
            <a:ext cx="7522613" cy="936624"/>
          </a:xfrm>
        </p:spPr>
        <p:txBody>
          <a:bodyPr>
            <a:noAutofit/>
          </a:bodyPr>
          <a:lstStyle/>
          <a:p>
            <a:r>
              <a:rPr lang="en-GB" sz="3200" dirty="0"/>
              <a:t>What we are aiming at…</a:t>
            </a:r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7D34E9-BAC7-4463-9DE6-89A5656C4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Rectangle avec flèche vers le haut 4">
            <a:extLst>
              <a:ext uri="{FF2B5EF4-FFF2-40B4-BE49-F238E27FC236}">
                <a16:creationId xmlns:a16="http://schemas.microsoft.com/office/drawing/2014/main" id="{02CA7483-D965-47D1-858D-27AD2631DB0D}"/>
              </a:ext>
            </a:extLst>
          </p:cNvPr>
          <p:cNvSpPr/>
          <p:nvPr/>
        </p:nvSpPr>
        <p:spPr>
          <a:xfrm>
            <a:off x="195619" y="5204133"/>
            <a:ext cx="8838469" cy="1656242"/>
          </a:xfrm>
          <a:prstGeom prst="up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/>
              <a:t>Data sources</a:t>
            </a:r>
          </a:p>
          <a:p>
            <a:r>
              <a:rPr lang="en-GB" sz="1600"/>
              <a:t>French open platforms: HAL, </a:t>
            </a:r>
            <a:r>
              <a:rPr lang="en-GB" sz="1600" err="1"/>
              <a:t>Persée</a:t>
            </a:r>
            <a:r>
              <a:rPr lang="en-GB" sz="1600"/>
              <a:t>, </a:t>
            </a:r>
            <a:r>
              <a:rPr lang="en-GB" sz="1600" err="1"/>
              <a:t>OpenEdition</a:t>
            </a:r>
            <a:r>
              <a:rPr lang="en-GB" sz="1600"/>
              <a:t>, PhD theses</a:t>
            </a:r>
          </a:p>
          <a:p>
            <a:r>
              <a:rPr lang="en-GB" sz="1600"/>
              <a:t>Licenced materiel (ca. 20 million documents)</a:t>
            </a:r>
          </a:p>
          <a:p>
            <a:r>
              <a:rPr lang="en-GB" sz="1600"/>
              <a:t>Open material: </a:t>
            </a:r>
            <a:r>
              <a:rPr lang="en-GB" sz="1600" err="1"/>
              <a:t>Unpaywall</a:t>
            </a:r>
            <a:r>
              <a:rPr lang="en-GB" sz="1600"/>
              <a:t> identified documents, Europe PMC preprints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13E2E-8FCE-40C6-AFCD-E18F4BAFB9A1}"/>
              </a:ext>
            </a:extLst>
          </p:cNvPr>
          <p:cNvSpPr/>
          <p:nvPr/>
        </p:nvSpPr>
        <p:spPr>
          <a:xfrm>
            <a:off x="195619" y="3945281"/>
            <a:ext cx="8838469" cy="12588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/>
              <a:t>Data workbench</a:t>
            </a:r>
          </a:p>
          <a:p>
            <a:r>
              <a:rPr lang="en-GB" sz="1600" dirty="0"/>
              <a:t>Standardised integrated format (metadata &amp; XML full text), LLM ready version, bibliographic citations, software entities</a:t>
            </a:r>
          </a:p>
          <a:p>
            <a:r>
              <a:rPr lang="en-GB" sz="1600" dirty="0"/>
              <a:t>Additional annotation as needed for experimentation campaigns</a:t>
            </a:r>
          </a:p>
        </p:txBody>
      </p:sp>
      <p:sp>
        <p:nvSpPr>
          <p:cNvPr id="8" name="Rectangle avec flèche vers le bas 6">
            <a:extLst>
              <a:ext uri="{FF2B5EF4-FFF2-40B4-BE49-F238E27FC236}">
                <a16:creationId xmlns:a16="http://schemas.microsoft.com/office/drawing/2014/main" id="{48E36111-A10C-4E6C-AD63-5F93C3B6B127}"/>
              </a:ext>
            </a:extLst>
          </p:cNvPr>
          <p:cNvSpPr/>
          <p:nvPr/>
        </p:nvSpPr>
        <p:spPr>
          <a:xfrm>
            <a:off x="195382" y="1556606"/>
            <a:ext cx="2108981" cy="2385742"/>
          </a:xfrm>
          <a:prstGeom prst="down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Recognition and identification of information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600" dirty="0" err="1">
                <a:latin typeface="Calibri" panose="020F0502020204030204" pitchFamily="34" charset="0"/>
              </a:rPr>
              <a:t>Entities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err="1">
                <a:latin typeface="Calibri" panose="020F0502020204030204" pitchFamily="34" charset="0"/>
              </a:rPr>
              <a:t>events</a:t>
            </a:r>
            <a:r>
              <a:rPr lang="fr-FR" sz="1600" dirty="0">
                <a:latin typeface="Calibri" panose="020F0502020204030204" pitchFamily="34" charset="0"/>
              </a:rPr>
              <a:t> &amp; relations, </a:t>
            </a:r>
            <a:r>
              <a:rPr lang="fr-FR" sz="1600" dirty="0" err="1">
                <a:latin typeface="Calibri" panose="020F0502020204030204" pitchFamily="34" charset="0"/>
              </a:rPr>
              <a:t>terminology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err="1">
                <a:latin typeface="Calibri" panose="020F0502020204030204" pitchFamily="34" charset="0"/>
              </a:rPr>
              <a:t>structured</a:t>
            </a:r>
            <a:r>
              <a:rPr lang="fr-FR" sz="1600" dirty="0">
                <a:latin typeface="Calibri" panose="020F0502020204030204" pitchFamily="34" charset="0"/>
              </a:rPr>
              <a:t> content</a:t>
            </a:r>
            <a:endParaRPr lang="fr-FR" sz="1600" dirty="0"/>
          </a:p>
        </p:txBody>
      </p:sp>
      <p:sp>
        <p:nvSpPr>
          <p:cNvPr id="9" name="Rectangle avec flèche vers le bas 10">
            <a:extLst>
              <a:ext uri="{FF2B5EF4-FFF2-40B4-BE49-F238E27FC236}">
                <a16:creationId xmlns:a16="http://schemas.microsoft.com/office/drawing/2014/main" id="{CD9B87C0-0045-40C0-8454-A76D32816699}"/>
              </a:ext>
            </a:extLst>
          </p:cNvPr>
          <p:cNvSpPr/>
          <p:nvPr/>
        </p:nvSpPr>
        <p:spPr>
          <a:xfrm>
            <a:off x="2438703" y="1556608"/>
            <a:ext cx="2108981" cy="2385740"/>
          </a:xfrm>
          <a:prstGeom prst="down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/>
              <a:t>Content </a:t>
            </a:r>
            <a:r>
              <a:rPr lang="fr-FR" sz="1600" b="1" err="1"/>
              <a:t>analysis</a:t>
            </a:r>
            <a:r>
              <a:rPr lang="fr-FR" sz="1600" b="1"/>
              <a:t> </a:t>
            </a:r>
            <a:endParaRPr lang="fr-FR" sz="1600"/>
          </a:p>
          <a:p>
            <a:r>
              <a:rPr lang="fr-FR" sz="1600"/>
              <a:t>Arguments, trends, </a:t>
            </a:r>
            <a:r>
              <a:rPr lang="fr-FR" sz="1600" err="1"/>
              <a:t>bias</a:t>
            </a:r>
            <a:endParaRPr lang="fr-FR" sz="1600"/>
          </a:p>
        </p:txBody>
      </p:sp>
      <p:sp>
        <p:nvSpPr>
          <p:cNvPr id="10" name="Rectangle avec flèche vers le bas 11">
            <a:extLst>
              <a:ext uri="{FF2B5EF4-FFF2-40B4-BE49-F238E27FC236}">
                <a16:creationId xmlns:a16="http://schemas.microsoft.com/office/drawing/2014/main" id="{AA5ED83B-A3A3-49D3-AE41-B0DB1B163686}"/>
              </a:ext>
            </a:extLst>
          </p:cNvPr>
          <p:cNvSpPr/>
          <p:nvPr/>
        </p:nvSpPr>
        <p:spPr>
          <a:xfrm>
            <a:off x="4682023" y="1556608"/>
            <a:ext cx="2108981" cy="2385740"/>
          </a:xfrm>
          <a:prstGeom prst="down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dirty="0"/>
              <a:t>Content </a:t>
            </a:r>
            <a:r>
              <a:rPr lang="fr-FR" sz="1600" b="1" dirty="0" err="1"/>
              <a:t>accessibility</a:t>
            </a:r>
            <a:endParaRPr lang="fr-FR" sz="1600" b="1" dirty="0"/>
          </a:p>
          <a:p>
            <a:r>
              <a:rPr lang="fr-FR" sz="1600" dirty="0"/>
              <a:t>Translation, </a:t>
            </a:r>
            <a:r>
              <a:rPr lang="fr-FR" sz="1600" dirty="0" err="1"/>
              <a:t>simplified</a:t>
            </a:r>
            <a:r>
              <a:rPr lang="fr-FR" sz="1600" dirty="0"/>
              <a:t> formulation, assistance to </a:t>
            </a:r>
            <a:r>
              <a:rPr lang="fr-FR" sz="1600" dirty="0" err="1"/>
              <a:t>writing</a:t>
            </a:r>
            <a:r>
              <a:rPr lang="fr-FR" sz="1600" dirty="0"/>
              <a:t>, </a:t>
            </a:r>
          </a:p>
        </p:txBody>
      </p:sp>
      <p:sp>
        <p:nvSpPr>
          <p:cNvPr id="11" name="Rectangle avec flèche vers le bas 12">
            <a:extLst>
              <a:ext uri="{FF2B5EF4-FFF2-40B4-BE49-F238E27FC236}">
                <a16:creationId xmlns:a16="http://schemas.microsoft.com/office/drawing/2014/main" id="{C5531C24-372C-4A1F-B28B-1A43856BA974}"/>
              </a:ext>
            </a:extLst>
          </p:cNvPr>
          <p:cNvSpPr/>
          <p:nvPr/>
        </p:nvSpPr>
        <p:spPr>
          <a:xfrm>
            <a:off x="6925343" y="1556608"/>
            <a:ext cx="2108981" cy="2385740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err="1"/>
              <a:t>Multimodality</a:t>
            </a:r>
            <a:r>
              <a:rPr lang="fr-FR" sz="1600" b="1"/>
              <a:t> </a:t>
            </a:r>
          </a:p>
          <a:p>
            <a:r>
              <a:rPr lang="fr-FR" sz="1600" err="1"/>
              <a:t>Text</a:t>
            </a:r>
            <a:r>
              <a:rPr lang="fr-FR" sz="1600"/>
              <a:t> &amp; image, </a:t>
            </a:r>
            <a:r>
              <a:rPr lang="fr-FR" sz="1600" err="1"/>
              <a:t>experimental</a:t>
            </a:r>
            <a:r>
              <a:rPr lang="fr-FR" sz="1600"/>
              <a:t> data and </a:t>
            </a:r>
            <a:r>
              <a:rPr lang="fr-FR" sz="1600" err="1"/>
              <a:t>models</a:t>
            </a:r>
            <a:r>
              <a:rPr lang="fr-FR" sz="1600"/>
              <a:t>, software and data artefact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33A282-8077-44FA-8011-BC7426EF9AA9}"/>
              </a:ext>
            </a:extLst>
          </p:cNvPr>
          <p:cNvSpPr/>
          <p:nvPr/>
        </p:nvSpPr>
        <p:spPr>
          <a:xfrm rot="16200000">
            <a:off x="7305499" y="3618322"/>
            <a:ext cx="5303769" cy="1180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/>
              <a:t>IP issues, </a:t>
            </a:r>
            <a:r>
              <a:rPr lang="fr-FR" sz="1600" err="1"/>
              <a:t>competition</a:t>
            </a:r>
            <a:r>
              <a:rPr lang="fr-FR" sz="1600"/>
              <a:t> camps, </a:t>
            </a:r>
          </a:p>
          <a:p>
            <a:pPr algn="ctr"/>
            <a:r>
              <a:rPr lang="fr-FR" sz="1600"/>
              <a:t>prospective </a:t>
            </a:r>
            <a:r>
              <a:rPr lang="fr-FR" sz="1600" err="1"/>
              <a:t>seminars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7030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8419F6-5E67-474D-8E03-9C724C6E2E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608E6A9-C15D-4551-BB04-FA71240F638F}"/>
              </a:ext>
            </a:extLst>
          </p:cNvPr>
          <p:cNvSpPr txBox="1">
            <a:spLocks/>
          </p:cNvSpPr>
          <p:nvPr/>
        </p:nvSpPr>
        <p:spPr>
          <a:xfrm>
            <a:off x="800877" y="794333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tabLst>
                <a:tab pos="11865157" algn="r"/>
              </a:tabLst>
              <a:defRPr sz="30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/>
              <a:t>Technical and intellectual infrastructures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EE22180-E91F-42E3-B197-2032F0C3E3A0}"/>
              </a:ext>
            </a:extLst>
          </p:cNvPr>
          <p:cNvSpPr txBox="1">
            <a:spLocks/>
          </p:cNvSpPr>
          <p:nvPr/>
        </p:nvSpPr>
        <p:spPr>
          <a:xfrm>
            <a:off x="286798" y="1604168"/>
            <a:ext cx="10515600" cy="516117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900"/>
              </a:spcAft>
              <a:buFontTx/>
              <a:buNone/>
              <a:defRPr sz="2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1007943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Verdana Pro Light" panose="020B030403050404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98000" algn="l" defTabSz="1007943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200"/>
              </a:spcAft>
              <a:buSzPct val="85000"/>
              <a:buFont typeface="Wingdings" panose="05000000000000000000" pitchFamily="2" charset="2"/>
              <a:buChar char="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144000" algn="l" defTabSz="1007943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Existing national/international infrastructures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HAL (French national publication repository), Recherche Data </a:t>
            </a:r>
            <a:r>
              <a:rPr lang="en-GB" dirty="0" err="1"/>
              <a:t>Gouv</a:t>
            </a:r>
            <a:r>
              <a:rPr lang="en-GB" dirty="0"/>
              <a:t> (Data repository), </a:t>
            </a:r>
          </a:p>
          <a:p>
            <a:pPr lvl="2" indent="0">
              <a:buNone/>
            </a:pPr>
            <a:r>
              <a:rPr lang="en-GB" dirty="0"/>
              <a:t>        Software Heritage (International archive for software source code)</a:t>
            </a:r>
          </a:p>
          <a:p>
            <a:pPr marL="537750" lvl="2" indent="-285750"/>
            <a:r>
              <a:rPr lang="en-GB" dirty="0"/>
              <a:t>Heavy load from AI bots</a:t>
            </a:r>
          </a:p>
          <a:p>
            <a:pPr lvl="2" indent="0"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Infrastructures for publication content management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 err="1"/>
              <a:t>Istex</a:t>
            </a:r>
            <a:r>
              <a:rPr lang="en-GB" dirty="0"/>
              <a:t> (INIST-CNRS)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Initially intended for licenced material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Extending its scope to a variety of publication objects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Already integrates a normalisation workflow with GROBID</a:t>
            </a:r>
          </a:p>
          <a:p>
            <a:pPr lvl="2" indent="0">
              <a:buNone/>
            </a:pPr>
            <a:endParaRPr lang="en-GB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Extension: software mentions (</a:t>
            </a:r>
            <a:r>
              <a:rPr lang="en-GB" dirty="0" err="1"/>
              <a:t>SoftCite</a:t>
            </a:r>
            <a:r>
              <a:rPr lang="en-GB" dirty="0"/>
              <a:t>), data set mentions (</a:t>
            </a:r>
            <a:r>
              <a:rPr lang="en-GB" dirty="0" err="1"/>
              <a:t>Datastets</a:t>
            </a:r>
            <a:r>
              <a:rPr lang="en-GB" dirty="0"/>
              <a:t>)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Need to couple this with decent hosting and computing capacities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Improving intellectual property guidelines for the management of scientific knowledge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Licencing of primary sources, standard reuse clauses in subscription contracts, IP status of annotated data, software, models</a:t>
            </a:r>
          </a:p>
        </p:txBody>
      </p:sp>
    </p:spTree>
    <p:extLst>
      <p:ext uri="{BB962C8B-B14F-4D97-AF65-F5344CB8AC3E}">
        <p14:creationId xmlns:p14="http://schemas.microsoft.com/office/powerpoint/2010/main" val="38638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65AD15-253F-4A4F-98E4-6687E76B6B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AA205BD-69D9-49F5-B1E5-A7057DCC9839}"/>
              </a:ext>
            </a:extLst>
          </p:cNvPr>
          <p:cNvSpPr txBox="1">
            <a:spLocks/>
          </p:cNvSpPr>
          <p:nvPr/>
        </p:nvSpPr>
        <p:spPr>
          <a:xfrm>
            <a:off x="884853" y="672771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tabLst>
                <a:tab pos="11865157" algn="r"/>
              </a:tabLst>
              <a:defRPr sz="30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/>
              <a:t>Publication sources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3705D04-5AD9-41D6-A296-6A97590C9823}"/>
              </a:ext>
            </a:extLst>
          </p:cNvPr>
          <p:cNvSpPr txBox="1">
            <a:spLocks/>
          </p:cNvSpPr>
          <p:nvPr/>
        </p:nvSpPr>
        <p:spPr>
          <a:xfrm>
            <a:off x="520063" y="1523403"/>
            <a:ext cx="10515600" cy="48155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900"/>
              </a:spcAft>
              <a:buFontTx/>
              <a:buNone/>
              <a:defRPr sz="2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1007943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Verdana Pro Light" panose="020B030403050404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98000" algn="l" defTabSz="1007943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200"/>
              </a:spcAft>
              <a:buSzPct val="85000"/>
              <a:buFont typeface="Wingdings" panose="05000000000000000000" pitchFamily="2" charset="2"/>
              <a:buChar char="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144000" algn="l" defTabSz="1007943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Integrating a wide variety of publication sources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Licenced material (national licences)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Open content (HAL, </a:t>
            </a:r>
            <a:r>
              <a:rPr lang="en-GB" dirty="0" err="1"/>
              <a:t>arXiv</a:t>
            </a:r>
            <a:r>
              <a:rPr lang="en-GB" dirty="0"/>
              <a:t>, Europe PMC, </a:t>
            </a:r>
            <a:r>
              <a:rPr lang="en-GB" dirty="0" err="1"/>
              <a:t>Unpaywall</a:t>
            </a:r>
            <a:r>
              <a:rPr lang="en-GB" dirty="0"/>
              <a:t>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PhD theses, patents, standards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Focus on well-identified and available sources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Licencing: impact on the possible dissemination of results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preparation – data quality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Integrating all information sources: metadata and full text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Normalising data representations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representation of content (XML-TEI) (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Grobid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suite)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Tokenised version for LLM training/fine-tuning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Annotated data sets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Comparability – standardised annotation schemes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6F88C3-E6EA-4E9D-B103-B2069BBE02C4}"/>
              </a:ext>
            </a:extLst>
          </p:cNvPr>
          <p:cNvSpPr txBox="1"/>
          <p:nvPr/>
        </p:nvSpPr>
        <p:spPr>
          <a:xfrm>
            <a:off x="4705740" y="6338912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Joglekar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&amp; </a:t>
            </a:r>
            <a:r>
              <a:rPr lang="fr-FR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Umesh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 (2024). </a:t>
            </a:r>
            <a:r>
              <a:rPr lang="fr-FR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Shiksha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</a:t>
            </a:r>
            <a:r>
              <a:rPr lang="fr-FR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Technical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Domain </a:t>
            </a:r>
            <a:r>
              <a:rPr lang="fr-FR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focused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Translation </a:t>
            </a:r>
            <a:r>
              <a:rPr lang="fr-FR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Dataset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Model for </a:t>
            </a:r>
            <a:r>
              <a:rPr lang="fr-FR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Indian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Languages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FR" sz="14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fr-FR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4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preprint</a:t>
            </a:r>
            <a:r>
              <a:rPr lang="fr-FR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arXiv:2412.09025</a:t>
            </a:r>
            <a:r>
              <a:rPr lang="fr-F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634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1D21A4-1643-00A4-40E5-5D2B326C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719139"/>
            <a:ext cx="6216818" cy="936624"/>
          </a:xfrm>
        </p:spPr>
        <p:txBody>
          <a:bodyPr>
            <a:normAutofit/>
          </a:bodyPr>
          <a:lstStyle/>
          <a:p>
            <a:r>
              <a:rPr lang="en-GB" dirty="0"/>
              <a:t>Issues with open access content – </a:t>
            </a:r>
            <a:r>
              <a:rPr lang="en-GB" dirty="0" err="1"/>
              <a:t>Retex</a:t>
            </a:r>
            <a:r>
              <a:rPr lang="en-GB" dirty="0"/>
              <a:t> from </a:t>
            </a:r>
            <a:r>
              <a:rPr lang="en-GB" dirty="0" err="1"/>
              <a:t>Istex</a:t>
            </a:r>
            <a:r>
              <a:rPr lang="en-GB" dirty="0"/>
              <a:t> (INIST-CNRS)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686342-E14F-5FDC-A8BF-78330927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888" y="2159000"/>
            <a:ext cx="7812087" cy="4681536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/>
              <a:t>Dump from </a:t>
            </a:r>
            <a:r>
              <a:rPr lang="en-GB" noProof="0" dirty="0" err="1"/>
              <a:t>Unpaywall</a:t>
            </a:r>
            <a:r>
              <a:rPr lang="en-GB" noProof="0" dirty="0"/>
              <a:t> (</a:t>
            </a:r>
            <a:r>
              <a:rPr lang="en-GB" noProof="0" dirty="0" err="1"/>
              <a:t>juin</a:t>
            </a:r>
            <a:r>
              <a:rPr lang="en-GB" noProof="0" dirty="0"/>
              <a:t> 2023 – 24 M docs) </a:t>
            </a:r>
          </a:p>
          <a:p>
            <a:pPr lvl="1"/>
            <a:r>
              <a:rPr lang="en-GB" noProof="0" dirty="0">
                <a:effectLst/>
              </a:rPr>
              <a:t>Structured </a:t>
            </a:r>
            <a:r>
              <a:rPr lang="en-GB" noProof="0" dirty="0"/>
              <a:t>with GROBID (with bibliographical references), consolidated with </a:t>
            </a:r>
            <a:r>
              <a:rPr lang="en-GB" noProof="0" dirty="0" err="1"/>
              <a:t>CrossRef</a:t>
            </a:r>
            <a:r>
              <a:rPr lang="en-GB" noProof="0" dirty="0"/>
              <a:t> information</a:t>
            </a:r>
          </a:p>
          <a:p>
            <a:r>
              <a:rPr lang="en-GB" noProof="0" dirty="0"/>
              <a:t>Heterogeneity</a:t>
            </a:r>
          </a:p>
          <a:p>
            <a:pPr lvl="1"/>
            <a:r>
              <a:rPr lang="en-GB" noProof="0" dirty="0"/>
              <a:t>Licences</a:t>
            </a:r>
          </a:p>
          <a:p>
            <a:pPr lvl="1"/>
            <a:r>
              <a:rPr lang="en-GB" noProof="0" dirty="0"/>
              <a:t>Document typology</a:t>
            </a:r>
          </a:p>
          <a:p>
            <a:pPr lvl="1"/>
            <a:r>
              <a:rPr lang="en-GB" noProof="0" dirty="0"/>
              <a:t>Language</a:t>
            </a:r>
          </a:p>
          <a:p>
            <a:pPr lvl="1"/>
            <a:r>
              <a:rPr lang="en-GB" noProof="0" dirty="0"/>
              <a:t>Publication dates</a:t>
            </a:r>
          </a:p>
          <a:p>
            <a:pPr lvl="1"/>
            <a:r>
              <a:rPr lang="en-GB" noProof="0" dirty="0"/>
              <a:t>Openness status (green, gold, hybrid etc.)</a:t>
            </a:r>
          </a:p>
          <a:p>
            <a:r>
              <a:rPr lang="en-GB" noProof="0" dirty="0"/>
              <a:t>Not all content can be integrated in </a:t>
            </a:r>
            <a:r>
              <a:rPr lang="en-GB" noProof="0" dirty="0" err="1"/>
              <a:t>Istex</a:t>
            </a:r>
            <a:r>
              <a:rPr lang="en-GB" noProof="0" dirty="0"/>
              <a:t> for TDM purposes</a:t>
            </a:r>
          </a:p>
          <a:p>
            <a:pPr lvl="1"/>
            <a:r>
              <a:rPr lang="en-GB" noProof="0" dirty="0"/>
              <a:t>First step is an organisation of content as homogeneous bundles</a:t>
            </a:r>
          </a:p>
          <a:p>
            <a:pPr lvl="2"/>
            <a:r>
              <a:rPr lang="en-GB" noProof="0" dirty="0" err="1"/>
              <a:t>Plos</a:t>
            </a:r>
            <a:r>
              <a:rPr lang="en-GB" noProof="0" dirty="0"/>
              <a:t>, </a:t>
            </a:r>
            <a:r>
              <a:rPr lang="en-GB" noProof="0" dirty="0" err="1"/>
              <a:t>SciELO</a:t>
            </a:r>
            <a:r>
              <a:rPr lang="en-GB" noProof="0" dirty="0"/>
              <a:t>, Copernicus, University presses, etc.</a:t>
            </a:r>
          </a:p>
          <a:p>
            <a:pPr lvl="2"/>
            <a:r>
              <a:rPr lang="en-GB" noProof="0" dirty="0"/>
              <a:t>Thematic fields for smallish sources (SSH, health, physics, life sciences, etc.)</a:t>
            </a:r>
          </a:p>
          <a:p>
            <a:pPr lvl="1"/>
            <a:r>
              <a:rPr lang="en-GB" noProof="0" dirty="0"/>
              <a:t>Dedicated upload — 7 M documents</a:t>
            </a:r>
          </a:p>
          <a:p>
            <a:pPr lvl="2"/>
            <a:r>
              <a:rPr lang="en-GB" noProof="0" dirty="0"/>
              <a:t>Articles, chapters, e-books — no preprints, dubious publishers (DOAJ as a reference)</a:t>
            </a:r>
          </a:p>
          <a:p>
            <a:pPr lvl="2"/>
            <a:r>
              <a:rPr lang="en-GB" noProof="0" dirty="0"/>
              <a:t>Licences: CC-0, CC-BY, CC-BY-ND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E561B11A-0F00-25F0-C235-01E2A64F64E4}"/>
              </a:ext>
            </a:extLst>
          </p:cNvPr>
          <p:cNvSpPr txBox="1">
            <a:spLocks/>
          </p:cNvSpPr>
          <p:nvPr/>
        </p:nvSpPr>
        <p:spPr>
          <a:xfrm>
            <a:off x="9895998" y="7162802"/>
            <a:ext cx="428620" cy="22184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8AC21B-8D69-5248-ACE9-CEB7716123DF}" type="slidenum">
              <a:rPr lang="fr-FR" sz="1050" smtClean="0"/>
              <a:pPr/>
              <a:t>24</a:t>
            </a:fld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40254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FDA111-6EAD-4574-8BCE-9E6E4D42E8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E1354F2-3853-4AE0-A896-F6766D09F8EF}"/>
              </a:ext>
            </a:extLst>
          </p:cNvPr>
          <p:cNvSpPr txBox="1">
            <a:spLocks/>
          </p:cNvSpPr>
          <p:nvPr/>
        </p:nvSpPr>
        <p:spPr>
          <a:xfrm>
            <a:off x="952975" y="854867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tabLst>
                <a:tab pos="11865157" algn="r"/>
              </a:tabLst>
              <a:defRPr sz="30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/>
              <a:t>Take aways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11CB43C-B3D1-4B57-BAE4-A691A173B382}"/>
              </a:ext>
            </a:extLst>
          </p:cNvPr>
          <p:cNvSpPr txBox="1">
            <a:spLocks/>
          </p:cNvSpPr>
          <p:nvPr/>
        </p:nvSpPr>
        <p:spPr>
          <a:xfrm>
            <a:off x="436984" y="1690688"/>
            <a:ext cx="10515600" cy="5014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900"/>
              </a:spcAft>
              <a:buFontTx/>
              <a:buNone/>
              <a:defRPr sz="2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1007943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Verdana Pro Light" panose="020B030403050404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98000" algn="l" defTabSz="1007943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200"/>
              </a:spcAft>
              <a:buSzPct val="85000"/>
              <a:buFont typeface="Wingdings" panose="05000000000000000000" pitchFamily="2" charset="2"/>
              <a:buChar char="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144000" algn="l" defTabSz="1007943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necessity of a coherent strategy with clear principles in the various domains of involvement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Research management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Scientific information policies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Contribution to infrastructures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Contribution to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Importance of working as a network of institutions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Sharing capacity, data and infrastructure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GB" dirty="0"/>
              <a:t>E.g. </a:t>
            </a:r>
            <a:r>
              <a:rPr lang="en-GB" dirty="0" err="1"/>
              <a:t>Istex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Defining joint conditions of 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Anticipate on the strong consequences of the deployment of AI on researchers’ 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Sovereign management of research productions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Thinking the future of publication and peer review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Keep environmental constraints in mind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GB" dirty="0"/>
              <a:t>More specialized and interpretable tools than generic LLMs</a:t>
            </a:r>
          </a:p>
        </p:txBody>
      </p:sp>
    </p:spTree>
    <p:extLst>
      <p:ext uri="{BB962C8B-B14F-4D97-AF65-F5344CB8AC3E}">
        <p14:creationId xmlns:p14="http://schemas.microsoft.com/office/powerpoint/2010/main" val="37708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F46E6EA-2E41-C576-A897-A3A016C5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1" y="2303150"/>
            <a:ext cx="9613898" cy="720000"/>
          </a:xfrm>
        </p:spPr>
        <p:txBody>
          <a:bodyPr/>
          <a:lstStyle/>
          <a:p>
            <a:r>
              <a:rPr lang="fr-FR"/>
              <a:t>Merci.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E075CF-54FC-BE84-7E81-FE628002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7418" y="7162802"/>
            <a:ext cx="307181" cy="216000"/>
          </a:xfrm>
        </p:spPr>
        <p:txBody>
          <a:bodyPr/>
          <a:lstStyle/>
          <a:p>
            <a:fld id="{EF18FDA3-B4B7-4D23-9326-6D1D4F0C50F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BCD86E-0207-4DD5-BF07-C8C80E4051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E92AE4D-8149-4B40-A4DD-7060D52A53DF}"/>
              </a:ext>
            </a:extLst>
          </p:cNvPr>
          <p:cNvSpPr txBox="1">
            <a:spLocks/>
          </p:cNvSpPr>
          <p:nvPr/>
        </p:nvSpPr>
        <p:spPr>
          <a:xfrm>
            <a:off x="952975" y="64338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tabLst>
                <a:tab pos="11865157" algn="r"/>
              </a:tabLst>
              <a:defRPr sz="30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/>
              <a:t>AI and scientific information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C9014E-0F57-4B88-89FF-76E6D3D1933E}"/>
              </a:ext>
            </a:extLst>
          </p:cNvPr>
          <p:cNvSpPr txBox="1">
            <a:spLocks/>
          </p:cNvSpPr>
          <p:nvPr/>
        </p:nvSpPr>
        <p:spPr>
          <a:xfrm>
            <a:off x="520063" y="1306166"/>
            <a:ext cx="10515600" cy="51551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900"/>
              </a:spcAft>
              <a:buFontTx/>
              <a:buNone/>
              <a:defRPr sz="2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1007943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Verdana Pro Light" panose="020B030403050404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98000" algn="l" defTabSz="1007943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200"/>
              </a:spcAft>
              <a:buSzPct val="85000"/>
              <a:buFont typeface="Wingdings" panose="05000000000000000000" pitchFamily="2" charset="2"/>
              <a:buChar char="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144000" algn="l" defTabSz="1007943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 in the scientific information workflow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Scientific writing (from improving style to full-fledged texts), summarization, reviewing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Management of the research process and research data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Cf. EU policy brief (2023), </a:t>
            </a:r>
            <a:r>
              <a:rPr lang="en-GB" dirty="0" err="1"/>
              <a:t>Binz</a:t>
            </a:r>
            <a:r>
              <a:rPr lang="en-GB" dirty="0"/>
              <a:t> et alii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Scientific information for AI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Training, sourcing, contextualising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It’s already there!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Several commercial services (ai-scientist, dataseer.ai, </a:t>
            </a:r>
            <a:r>
              <a:rPr lang="en-GB" dirty="0" err="1"/>
              <a:t>aimodels.fui</a:t>
            </a:r>
            <a:r>
              <a:rPr lang="en-GB" dirty="0"/>
              <a:t>) with generic or specific functionalities, e.g.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Podcasts creation (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NotebookLM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from publications, accompaniment of the whole writing workflows (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sakana.ia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Meta’s Galactica debacle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General issues with transparency, explicability, accountability, safety (e.g. reviews)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GB" dirty="0"/>
              <a:t>Towards more open-source models, locally hosted with open (or well documented)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this contribute to regulate the Publication Tsunami?…</a:t>
            </a:r>
          </a:p>
          <a:p>
            <a:pPr lvl="2" indent="0">
              <a:buNone/>
            </a:pPr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965E89-DD6C-41FA-B9EC-9A273FC36DF2}"/>
              </a:ext>
            </a:extLst>
          </p:cNvPr>
          <p:cNvSpPr txBox="1"/>
          <p:nvPr/>
        </p:nvSpPr>
        <p:spPr>
          <a:xfrm>
            <a:off x="5724940" y="6037011"/>
            <a:ext cx="48608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M. Binz, S.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Alaniz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A.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Roskies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B.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Aczel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C.T.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Bergstrom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C. Allen, D.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Schad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D. Wulff, J.D. West, Q. Zhang, R.M. Shiffrin, S.J.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Gershman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V. Popov, E.M. Bender, M.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Marelli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M.M.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Botvinick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Z. 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Akata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F0502020204030204" pitchFamily="34" charset="0"/>
              </a:rPr>
              <a:t>, E. Schulz, 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How 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should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advancement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 of large 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language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000" b="0" i="0" u="none" strike="noStrike" dirty="0" err="1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models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 affect the practice of science?, </a:t>
            </a:r>
            <a:r>
              <a:rPr lang="fr-FR" sz="1000" b="0" i="1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Proc. </a:t>
            </a:r>
            <a:r>
              <a:rPr lang="fr-FR" sz="1000" b="0" i="1" u="none" strike="noStrike" dirty="0" err="1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Natl</a:t>
            </a:r>
            <a:r>
              <a:rPr lang="fr-FR" sz="1000" b="0" i="1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. Acad. </a:t>
            </a:r>
            <a:r>
              <a:rPr lang="fr-FR" sz="1000" b="0" i="1" u="none" strike="noStrike" dirty="0" err="1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Sci</a:t>
            </a:r>
            <a:r>
              <a:rPr lang="fr-FR" sz="1000" b="0" i="1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. U.S.A.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122 (5) e2401227121,</a:t>
            </a:r>
          </a:p>
          <a:p>
            <a:pPr algn="l"/>
            <a:r>
              <a:rPr lang="fr-FR" sz="1000" b="0" i="0" u="none" strike="noStrike" dirty="0">
                <a:solidFill>
                  <a:srgbClr val="1F75B9"/>
                </a:solidFill>
                <a:effectLst/>
                <a:latin typeface="Open Sans" panose="020B0606030504020204" pitchFamily="34" charset="0"/>
                <a:hlinkClick r:id="rId2"/>
              </a:rPr>
              <a:t>https://doi.org/10.1073/pnas.2401227121</a:t>
            </a:r>
            <a:r>
              <a:rPr lang="fr-FR" sz="1000" b="0" i="0" u="none" strike="noStrike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 (2025).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91EF12-ECF5-40CF-BD4E-0223E7C23BAB}"/>
              </a:ext>
            </a:extLst>
          </p:cNvPr>
          <p:cNvSpPr txBox="1"/>
          <p:nvPr/>
        </p:nvSpPr>
        <p:spPr>
          <a:xfrm>
            <a:off x="286286" y="6321638"/>
            <a:ext cx="4680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0" i="0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fr-FR" sz="1000" b="0" i="0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Commission: </a:t>
            </a:r>
            <a:r>
              <a:rPr lang="fr-FR" sz="1000" b="0" i="0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Directorate</a:t>
            </a:r>
            <a:r>
              <a:rPr lang="fr-FR" sz="1000" b="0" i="0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-General for </a:t>
            </a:r>
            <a:r>
              <a:rPr lang="fr-FR" sz="1000" b="0" i="0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fr-FR" sz="1000" b="0" i="0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and Innovation, </a:t>
            </a:r>
            <a:r>
              <a:rPr lang="fr-FR" sz="1000" b="0" i="0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Petkova</a:t>
            </a:r>
            <a:r>
              <a:rPr lang="fr-FR" sz="1000" b="0" i="0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 D. and Roman, L., </a:t>
            </a:r>
            <a:r>
              <a:rPr lang="fr-FR" sz="1000" b="0" i="1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AI in science – </a:t>
            </a:r>
            <a:r>
              <a:rPr lang="fr-FR" sz="1000" b="0" i="1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Harnessing</a:t>
            </a:r>
            <a:r>
              <a:rPr lang="fr-FR" sz="1000" b="0" i="1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the power of AI to </a:t>
            </a:r>
            <a:r>
              <a:rPr lang="fr-FR" sz="1000" b="0" i="1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accelerate</a:t>
            </a:r>
            <a:r>
              <a:rPr lang="fr-FR" sz="1000" b="0" i="1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000" b="0" i="1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discovery</a:t>
            </a:r>
            <a:r>
              <a:rPr lang="fr-FR" sz="1000" b="0" i="1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r-FR" sz="1000" b="0" i="1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foster</a:t>
            </a:r>
            <a:r>
              <a:rPr lang="fr-FR" sz="1000" b="0" i="1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innovation – Policy brief</a:t>
            </a:r>
            <a:r>
              <a:rPr lang="fr-FR" sz="1000" b="0" i="0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 Publications Office of the </a:t>
            </a:r>
            <a:r>
              <a:rPr lang="fr-FR" sz="1000" b="0" i="0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fr-FR" sz="1000" b="0" i="0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Union, 2023, </a:t>
            </a:r>
            <a:r>
              <a:rPr lang="fr-FR" sz="1000" i="0" u="none" strike="noStrike" dirty="0">
                <a:solidFill>
                  <a:srgbClr val="0E47CB"/>
                </a:solidFill>
                <a:effectLst/>
                <a:latin typeface="Arial" panose="020B0604020202020204" pitchFamily="34" charset="0"/>
                <a:hlinkClick r:id="rId3"/>
              </a:rPr>
              <a:t>https://data.europa.eu/doi/10.2777/401605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088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15669-E011-4ABA-8E3B-617D9B09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3" y="719139"/>
            <a:ext cx="9324975" cy="936624"/>
          </a:xfrm>
        </p:spPr>
        <p:txBody>
          <a:bodyPr>
            <a:noAutofit/>
          </a:bodyPr>
          <a:lstStyle/>
          <a:p>
            <a:r>
              <a:rPr lang="fr-FR" sz="3200" dirty="0"/>
              <a:t>General background : the </a:t>
            </a:r>
            <a:r>
              <a:rPr lang="fr-FR" sz="3200" dirty="0" err="1"/>
              <a:t>strain</a:t>
            </a:r>
            <a:r>
              <a:rPr lang="fr-FR" sz="3200" dirty="0"/>
              <a:t> on </a:t>
            </a:r>
            <a:r>
              <a:rPr lang="fr-FR" sz="3200" dirty="0" err="1"/>
              <a:t>scientific</a:t>
            </a:r>
            <a:r>
              <a:rPr lang="fr-FR" sz="3200" dirty="0"/>
              <a:t> </a:t>
            </a:r>
            <a:r>
              <a:rPr lang="fr-FR" sz="3200" dirty="0" err="1"/>
              <a:t>publishing</a:t>
            </a:r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97D0B8-51F4-45A3-8AC2-FD6E033F48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9B65DF9-56D0-4605-9CDC-C21C0DC7B7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8325" y="2428876"/>
            <a:ext cx="5311658" cy="396081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B6C41A-44D5-42F8-887E-924121A600EE}"/>
              </a:ext>
            </a:extLst>
          </p:cNvPr>
          <p:cNvSpPr txBox="1"/>
          <p:nvPr/>
        </p:nvSpPr>
        <p:spPr>
          <a:xfrm>
            <a:off x="6690049" y="5435582"/>
            <a:ext cx="40017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u="none" strike="noStrike" dirty="0">
                <a:solidFill>
                  <a:srgbClr val="1A1A1A"/>
                </a:solidFill>
                <a:effectLst/>
                <a:latin typeface="NeueHaasGroteskText"/>
              </a:rPr>
              <a:t>Mark A. Hanson, Pablo Gómez Barreiro, Paolo </a:t>
            </a:r>
            <a:r>
              <a:rPr lang="fr-FR" sz="1400" b="0" i="0" u="none" strike="noStrike" dirty="0" err="1">
                <a:solidFill>
                  <a:srgbClr val="1A1A1A"/>
                </a:solidFill>
                <a:effectLst/>
                <a:latin typeface="NeueHaasGroteskText"/>
              </a:rPr>
              <a:t>Crosetto</a:t>
            </a:r>
            <a:r>
              <a:rPr lang="fr-FR" sz="1400" b="0" i="0" u="none" strike="noStrike" dirty="0">
                <a:solidFill>
                  <a:srgbClr val="1A1A1A"/>
                </a:solidFill>
                <a:effectLst/>
                <a:latin typeface="NeueHaasGroteskText"/>
              </a:rPr>
              <a:t>, Dan </a:t>
            </a:r>
            <a:r>
              <a:rPr lang="fr-FR" sz="1400" b="0" i="0" u="none" strike="noStrike" dirty="0" err="1">
                <a:solidFill>
                  <a:srgbClr val="1A1A1A"/>
                </a:solidFill>
                <a:effectLst/>
                <a:latin typeface="NeueHaasGroteskText"/>
              </a:rPr>
              <a:t>Brockington</a:t>
            </a:r>
            <a:r>
              <a:rPr lang="fr-FR" sz="1400" b="0" i="0" u="none" strike="noStrike" dirty="0">
                <a:solidFill>
                  <a:srgbClr val="1A1A1A"/>
                </a:solidFill>
                <a:effectLst/>
                <a:latin typeface="NeueHaasGroteskText"/>
              </a:rPr>
              <a:t>; The </a:t>
            </a:r>
            <a:r>
              <a:rPr lang="fr-FR" sz="1400" b="0" i="0" u="none" strike="noStrike" dirty="0" err="1">
                <a:solidFill>
                  <a:srgbClr val="1A1A1A"/>
                </a:solidFill>
                <a:effectLst/>
                <a:latin typeface="NeueHaasGroteskText"/>
              </a:rPr>
              <a:t>strain</a:t>
            </a:r>
            <a:r>
              <a:rPr lang="fr-FR" sz="1400" b="0" i="0" u="none" strike="noStrike" dirty="0">
                <a:solidFill>
                  <a:srgbClr val="1A1A1A"/>
                </a:solidFill>
                <a:effectLst/>
                <a:latin typeface="NeueHaasGroteskText"/>
              </a:rPr>
              <a:t> on </a:t>
            </a:r>
            <a:r>
              <a:rPr lang="fr-FR" sz="1400" b="0" i="0" u="none" strike="noStrike" dirty="0" err="1">
                <a:solidFill>
                  <a:srgbClr val="1A1A1A"/>
                </a:solidFill>
                <a:effectLst/>
                <a:latin typeface="NeueHaasGroteskText"/>
              </a:rPr>
              <a:t>scientific</a:t>
            </a:r>
            <a:r>
              <a:rPr lang="fr-FR" sz="1400" b="0" i="0" u="none" strike="noStrike" dirty="0">
                <a:solidFill>
                  <a:srgbClr val="1A1A1A"/>
                </a:solidFill>
                <a:effectLst/>
                <a:latin typeface="NeueHaasGroteskText"/>
              </a:rPr>
              <a:t> </a:t>
            </a:r>
            <a:r>
              <a:rPr lang="fr-FR" sz="1400" b="0" i="0" u="none" strike="noStrike" dirty="0" err="1">
                <a:solidFill>
                  <a:srgbClr val="1A1A1A"/>
                </a:solidFill>
                <a:effectLst/>
                <a:latin typeface="NeueHaasGroteskText"/>
              </a:rPr>
              <a:t>publishing</a:t>
            </a:r>
            <a:r>
              <a:rPr lang="fr-FR" sz="1400" b="0" i="0" u="none" strike="noStrike" dirty="0">
                <a:solidFill>
                  <a:srgbClr val="1A1A1A"/>
                </a:solidFill>
                <a:effectLst/>
                <a:latin typeface="NeueHaasGroteskText"/>
              </a:rPr>
              <a:t>. </a:t>
            </a:r>
            <a:r>
              <a:rPr lang="fr-FR" sz="1400" b="0" i="1" u="none" strike="noStrike" dirty="0">
                <a:solidFill>
                  <a:srgbClr val="1A1A1A"/>
                </a:solidFill>
                <a:effectLst/>
                <a:latin typeface="NeueHaasGroteskText"/>
              </a:rPr>
              <a:t>Quantitative Science </a:t>
            </a:r>
            <a:r>
              <a:rPr lang="fr-FR" sz="1400" b="0" i="1" u="none" strike="noStrike" dirty="0" err="1">
                <a:solidFill>
                  <a:srgbClr val="1A1A1A"/>
                </a:solidFill>
                <a:effectLst/>
                <a:latin typeface="NeueHaasGroteskText"/>
              </a:rPr>
              <a:t>Studies</a:t>
            </a:r>
            <a:r>
              <a:rPr lang="fr-FR" sz="1400" b="0" i="0" u="none" strike="noStrike" dirty="0">
                <a:solidFill>
                  <a:srgbClr val="1A1A1A"/>
                </a:solidFill>
                <a:effectLst/>
                <a:latin typeface="NeueHaasGroteskText"/>
              </a:rPr>
              <a:t> 2024; 5 (4): 823–843. </a:t>
            </a:r>
            <a:r>
              <a:rPr lang="fr-FR" sz="1400" b="0" i="0" u="none" strike="noStrike" dirty="0" err="1">
                <a:solidFill>
                  <a:srgbClr val="1A1A1A"/>
                </a:solidFill>
                <a:effectLst/>
                <a:latin typeface="NeueHaasGroteskText"/>
              </a:rPr>
              <a:t>doi</a:t>
            </a:r>
            <a:r>
              <a:rPr lang="fr-FR" sz="1400" b="0" i="0" u="none" strike="noStrike" dirty="0">
                <a:solidFill>
                  <a:srgbClr val="1A1A1A"/>
                </a:solidFill>
                <a:effectLst/>
                <a:latin typeface="NeueHaasGroteskText"/>
              </a:rPr>
              <a:t>: </a:t>
            </a:r>
            <a:r>
              <a:rPr lang="fr-FR" sz="1400" b="0" i="0" u="none" strike="noStrike" dirty="0">
                <a:solidFill>
                  <a:srgbClr val="6D6E71"/>
                </a:solidFill>
                <a:effectLst/>
                <a:latin typeface="NeueHaasGroteskText"/>
                <a:hlinkClick r:id="rId3"/>
              </a:rPr>
              <a:t>https://doi.org/10.1162/qss_a_00327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063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3E8E8A1-86B6-5CC5-AA4D-09535F03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data in dealing with AI systems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5E3147-A947-9153-ABDA-20501B6E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/>
              <a:t>CamenBERT</a:t>
            </a:r>
            <a:r>
              <a:rPr lang="en-GB" dirty="0"/>
              <a:t> vs. OSCAR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GB" dirty="0" err="1"/>
              <a:t>CamemBERT</a:t>
            </a:r>
            <a:r>
              <a:rPr lang="en-GB" dirty="0"/>
              <a:t>: based on Facebook’s </a:t>
            </a:r>
            <a:r>
              <a:rPr lang="en-GB" dirty="0" err="1"/>
              <a:t>RoBERTa</a:t>
            </a:r>
            <a:r>
              <a:rPr lang="en-GB" dirty="0"/>
              <a:t> model released in 2019. It is a model trained on 138GB of French text;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GB" dirty="0"/>
              <a:t>OSCAR: the underlying (multilingual – 166 languages) corpus: based on common crawl, cleaned, sorted per language, with high-performance data pipelines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GB" dirty="0" err="1"/>
              <a:t>CamemBERT</a:t>
            </a:r>
            <a:r>
              <a:rPr lang="en-GB" dirty="0"/>
              <a:t> is cited; OSCAR is used ;-)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GB" dirty="0"/>
              <a:t>But OSCAR is under threat… (</a:t>
            </a:r>
            <a:r>
              <a:rPr lang="en-GB" dirty="0" err="1"/>
              <a:t>presse</a:t>
            </a:r>
            <a:r>
              <a:rPr lang="en-GB" dirty="0"/>
              <a:t> </a:t>
            </a:r>
            <a:r>
              <a:rPr lang="en-GB" dirty="0" err="1"/>
              <a:t>régionale</a:t>
            </a:r>
            <a:r>
              <a:rPr lang="en-GB" dirty="0"/>
              <a:t>: la </a:t>
            </a:r>
            <a:r>
              <a:rPr lang="en-GB" dirty="0" err="1"/>
              <a:t>ligne</a:t>
            </a:r>
            <a:r>
              <a:rPr lang="en-GB" dirty="0"/>
              <a:t> </a:t>
            </a:r>
            <a:r>
              <a:rPr lang="en-GB" dirty="0" err="1"/>
              <a:t>maginot</a:t>
            </a:r>
            <a:r>
              <a:rPr lang="en-GB" dirty="0"/>
              <a:t> à </a:t>
            </a:r>
            <a:r>
              <a:rPr lang="en-GB" dirty="0" err="1"/>
              <a:t>l’envers</a:t>
            </a:r>
            <a:r>
              <a:rPr lang="en-GB" dirty="0"/>
              <a:t>)</a:t>
            </a:r>
          </a:p>
          <a:p>
            <a:r>
              <a:rPr lang="en-GB" dirty="0"/>
              <a:t>Making such data accessible is a strain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Documenting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Hosting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Delivering in the appropriate formats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Licencing</a:t>
            </a:r>
          </a:p>
          <a:p>
            <a:r>
              <a:rPr lang="en-GB" dirty="0"/>
              <a:t>Dealing with specialized resources such as publications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C1EF89-2F7C-4976-6909-DB01BFDD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181CBE-8C60-EDC0-58A1-DBA555692A3F}"/>
              </a:ext>
            </a:extLst>
          </p:cNvPr>
          <p:cNvSpPr txBox="1"/>
          <p:nvPr/>
        </p:nvSpPr>
        <p:spPr>
          <a:xfrm>
            <a:off x="5744973" y="180873"/>
            <a:ext cx="4784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Louis Martin, Benjamin Muller, Pedro Javier Ortiz Suárez, Yoann Dupont, Laurent Romary, et al..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CamemBERT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: a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Tasty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French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Language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Model. </a:t>
            </a:r>
            <a:r>
              <a:rPr lang="fr-FR" sz="1000" b="0" i="1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ACL 2020 - 58th </a:t>
            </a:r>
            <a:r>
              <a:rPr lang="fr-FR" sz="1000" b="0" i="1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Annual</a:t>
            </a:r>
            <a:r>
              <a:rPr lang="fr-FR" sz="1000" b="0" i="1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Meeting of the Association for </a:t>
            </a:r>
            <a:r>
              <a:rPr lang="fr-FR" sz="1000" b="0" i="1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Computational</a:t>
            </a:r>
            <a:r>
              <a:rPr lang="fr-FR" sz="1000" b="0" i="1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</a:t>
            </a:r>
            <a:r>
              <a:rPr lang="fr-FR" sz="1000" b="0" i="1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Linguistics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,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Jul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2020, Seattle / Virtual, United States. </a:t>
            </a:r>
            <a:r>
              <a:rPr lang="fr-FR" sz="1000" b="0" i="0" u="none" strike="noStrike" dirty="0">
                <a:effectLst/>
                <a:latin typeface="Inria Sans" pitchFamily="2" charset="77"/>
                <a:hlinkClick r:id="rId2"/>
              </a:rPr>
              <a:t>⟨10.18653/v1/2020.acl-main.645⟩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. </a:t>
            </a:r>
            <a:r>
              <a:rPr lang="fr-FR" sz="1000" b="0" i="0" u="none" strike="noStrike" dirty="0">
                <a:effectLst/>
                <a:latin typeface="Inria Sans" pitchFamily="2" charset="77"/>
                <a:hlinkClick r:id="rId3"/>
              </a:rPr>
              <a:t>⟨hal-02889805⟩</a:t>
            </a:r>
            <a:endParaRPr lang="en-GB" sz="1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6662DB0-8BF2-DFDA-03A0-DF5B8598324E}"/>
              </a:ext>
            </a:extLst>
          </p:cNvPr>
          <p:cNvSpPr txBox="1"/>
          <p:nvPr/>
        </p:nvSpPr>
        <p:spPr>
          <a:xfrm>
            <a:off x="5744974" y="1045608"/>
            <a:ext cx="47847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Julien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Abadji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, Pedro Javier Ortiz Suárez, Laurent Romary, Benoît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Sagot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.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Ungoliant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: An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Optimized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Pipeline for the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Generation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of a Very Large-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Scale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Multilingual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Web Corpus. </a:t>
            </a:r>
            <a:r>
              <a:rPr lang="fr-FR" sz="1000" b="0" i="1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CMLC 2021 - 9th Workshop on Challenges in the Management of Large </a:t>
            </a:r>
            <a:r>
              <a:rPr lang="fr-FR" sz="1000" b="0" i="1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Corpora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, </a:t>
            </a:r>
            <a:r>
              <a:rPr lang="fr-FR" sz="1000" b="0" i="0" u="none" strike="noStrike" dirty="0" err="1">
                <a:solidFill>
                  <a:srgbClr val="384257"/>
                </a:solidFill>
                <a:effectLst/>
                <a:latin typeface="Inria Sans" pitchFamily="2" charset="77"/>
              </a:rPr>
              <a:t>Jul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 2021, Limerick / Virtual, Ireland. </a:t>
            </a:r>
            <a:r>
              <a:rPr lang="fr-FR" sz="1000" b="0" i="0" u="none" strike="noStrike" dirty="0">
                <a:effectLst/>
                <a:latin typeface="Inria Sans" pitchFamily="2" charset="77"/>
                <a:hlinkClick r:id="rId4"/>
              </a:rPr>
              <a:t>⟨10.14618/ids-pub-10468⟩</a:t>
            </a:r>
            <a:r>
              <a:rPr lang="fr-FR" sz="1000" b="0" i="0" u="none" strike="noStrike" dirty="0">
                <a:solidFill>
                  <a:srgbClr val="384257"/>
                </a:solidFill>
                <a:effectLst/>
                <a:latin typeface="Inria Sans" pitchFamily="2" charset="77"/>
              </a:rPr>
              <a:t>. </a:t>
            </a:r>
            <a:r>
              <a:rPr lang="fr-FR" sz="1000" b="0" i="0" u="none" strike="noStrike" dirty="0">
                <a:effectLst/>
                <a:latin typeface="Inria Sans" pitchFamily="2" charset="77"/>
                <a:hlinkClick r:id="rId5"/>
              </a:rPr>
              <a:t>⟨hal-03301590⟩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841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5E922-E9A2-A064-2807-09EC60F6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for our institutions (and states)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C1D263-580C-D6B5-F6F2-0DA8A6D8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Ensuring that clear workflows are defined to provide full accessibility to research productions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science at the service of such policies</a:t>
            </a:r>
          </a:p>
          <a:p>
            <a:r>
              <a:rPr lang="en-GB" dirty="0"/>
              <a:t>Infrastructures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Ensuring a proper governance of research productions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… and related services</a:t>
            </a:r>
          </a:p>
          <a:p>
            <a:r>
              <a:rPr lang="en-GB" dirty="0"/>
              <a:t>Integrated vision for future AI for science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One example: AIKO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2A5803-0661-95AF-44DB-82216FD7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1DB65-C948-57D2-1CB5-BE19A23CE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Scientific information policies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FD044C-3999-0F80-2509-97DDF83A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FDA3-B4B7-4D23-9326-6D1D4F0C50F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330184" y="1893788"/>
            <a:ext cx="6361628" cy="4498826"/>
          </a:xfrm>
        </p:spPr>
        <p:txBody>
          <a:bodyPr>
            <a:normAutofit/>
          </a:bodyPr>
          <a:lstStyle/>
          <a:p>
            <a:r>
              <a:rPr lang="fr-FR" sz="2105" dirty="0"/>
              <a:t>2016: Loi pour une république numérique (Lemaire)</a:t>
            </a:r>
          </a:p>
          <a:p>
            <a:pPr marL="471607" lvl="1" indent="-250603"/>
            <a:r>
              <a:rPr lang="en-GB" sz="1403" dirty="0"/>
              <a:t>Allows self archiving with maximal embargo periods for accepted authors’ manuscripts</a:t>
            </a:r>
          </a:p>
          <a:p>
            <a:pPr marL="471607" lvl="1" indent="-250603"/>
            <a:r>
              <a:rPr lang="en-GB" sz="1403" dirty="0"/>
              <a:t>Open data became mandatory for all publicly funded data, including research data</a:t>
            </a:r>
          </a:p>
          <a:p>
            <a:pPr marL="471607" lvl="1" indent="-250603"/>
            <a:endParaRPr lang="en-GB" sz="1052" b="1" dirty="0"/>
          </a:p>
          <a:p>
            <a:r>
              <a:rPr lang="fr-FR" sz="2105" dirty="0"/>
              <a:t>2018: Premier plan national pour la science ouverte</a:t>
            </a:r>
          </a:p>
          <a:p>
            <a:pPr lvl="1"/>
            <a:r>
              <a:rPr lang="en-GB" sz="1403" dirty="0"/>
              <a:t>Creation of French Open Science Committee</a:t>
            </a:r>
          </a:p>
          <a:p>
            <a:pPr lvl="1"/>
            <a:r>
              <a:rPr lang="en-GB" sz="1403" dirty="0"/>
              <a:t>Setting up a National Open Science Fund</a:t>
            </a:r>
          </a:p>
          <a:p>
            <a:pPr lvl="1"/>
            <a:endParaRPr lang="en-GB" sz="1403" dirty="0"/>
          </a:p>
          <a:p>
            <a:r>
              <a:rPr lang="fr-FR" sz="2105" dirty="0"/>
              <a:t>2021: Deuxième plan national pour la science ouverte</a:t>
            </a:r>
          </a:p>
          <a:p>
            <a:pPr marL="471607" lvl="1" indent="-250603"/>
            <a:r>
              <a:rPr lang="en-GB" sz="1403" dirty="0"/>
              <a:t>New action plan with 70+ items</a:t>
            </a:r>
          </a:p>
          <a:p>
            <a:pPr marL="471607" lvl="1" indent="-250603"/>
            <a:r>
              <a:rPr lang="en-GB" sz="1403" dirty="0"/>
              <a:t>The pillars of open science: publications, research data, research source codes and software, transforming scholarly practices</a:t>
            </a:r>
          </a:p>
        </p:txBody>
      </p:sp>
      <p:pic>
        <p:nvPicPr>
          <p:cNvPr id="1026" name="Picture 2" descr="Ouvrir la Science - Deuxième Plan national pour la science ouverte |  2021-2024">
            <a:extLst>
              <a:ext uri="{FF2B5EF4-FFF2-40B4-BE49-F238E27FC236}">
                <a16:creationId xmlns:a16="http://schemas.microsoft.com/office/drawing/2014/main" id="{3ACCA73A-BB74-F64F-8E2B-3113D8DC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" y="772765"/>
            <a:ext cx="4239136" cy="60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80DD581-30C2-8244-8A7A-E54E7FFE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345" y="772765"/>
            <a:ext cx="7585369" cy="664977"/>
          </a:xfrm>
        </p:spPr>
        <p:txBody>
          <a:bodyPr>
            <a:normAutofit/>
          </a:bodyPr>
          <a:lstStyle/>
          <a:p>
            <a:r>
              <a:rPr lang="en-GB" dirty="0"/>
              <a:t>Open science: (French) national context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E920F2-D762-1C5C-8393-45685E3A2C7F}"/>
              </a:ext>
            </a:extLst>
          </p:cNvPr>
          <p:cNvSpPr txBox="1"/>
          <p:nvPr/>
        </p:nvSpPr>
        <p:spPr>
          <a:xfrm>
            <a:off x="4168156" y="6619236"/>
            <a:ext cx="6361628" cy="335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79" dirty="0"/>
              <a:t>https://</a:t>
            </a:r>
            <a:r>
              <a:rPr lang="fr-FR" sz="1579" dirty="0" err="1"/>
              <a:t>www.ouvrirlascience.fr</a:t>
            </a:r>
            <a:r>
              <a:rPr lang="fr-FR" sz="1579" dirty="0"/>
              <a:t>/second-national-plan-for-open-science/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B34BCF-CA11-A061-F65F-FC0AB3D1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7E1-AAE4-E04C-9B08-BE77278ADF1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16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E1B6B-3124-9D4B-B4B0-6BBD6B95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719139"/>
            <a:ext cx="7686676" cy="936624"/>
          </a:xfrm>
        </p:spPr>
        <p:txBody>
          <a:bodyPr>
            <a:normAutofit fontScale="90000"/>
          </a:bodyPr>
          <a:lstStyle/>
          <a:p>
            <a:r>
              <a:rPr lang="en-GB" dirty="0"/>
              <a:t>Scientific information and open science — why do we </a:t>
            </a:r>
            <a:r>
              <a:rPr lang="en-GB"/>
              <a:t>need national </a:t>
            </a:r>
            <a:r>
              <a:rPr lang="en-GB" dirty="0"/>
              <a:t>and institutional policies?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50514E-578B-B54A-842B-F9ECA4E19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212" y="2576642"/>
            <a:ext cx="4741987" cy="3815919"/>
          </a:xfrm>
        </p:spPr>
        <p:txBody>
          <a:bodyPr>
            <a:normAutofit/>
          </a:bodyPr>
          <a:lstStyle/>
          <a:p>
            <a:r>
              <a:rPr lang="en-GB" sz="2000" dirty="0"/>
              <a:t>Supporting researchers in managing and communicating scientific research productions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Publications, data, software, methods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At the service of science and mankind</a:t>
            </a:r>
          </a:p>
          <a:p>
            <a:r>
              <a:rPr lang="en-GB" sz="2000" dirty="0"/>
              <a:t>Impact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Visibility, </a:t>
            </a:r>
            <a:r>
              <a:rPr lang="en-GB" sz="1600" dirty="0" err="1"/>
              <a:t>citability</a:t>
            </a:r>
            <a:r>
              <a:rPr lang="en-GB" sz="1600" dirty="0"/>
              <a:t>, measure</a:t>
            </a:r>
          </a:p>
          <a:p>
            <a:r>
              <a:rPr lang="en-GB" sz="2000" dirty="0"/>
              <a:t>Scientific transparency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Proving, comparing, reproducing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0D0718D-78D8-2749-8C78-9A04D3E28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12" y="2576642"/>
            <a:ext cx="4741987" cy="3815919"/>
          </a:xfrm>
        </p:spPr>
        <p:txBody>
          <a:bodyPr>
            <a:normAutofit/>
          </a:bodyPr>
          <a:lstStyle/>
          <a:p>
            <a:r>
              <a:rPr lang="en-GB" sz="2000" dirty="0"/>
              <a:t>Quality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Formats, metadata, authorities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Researchers/library specialists</a:t>
            </a:r>
            <a:endParaRPr lang="en-GB" sz="2000" dirty="0"/>
          </a:p>
          <a:p>
            <a:r>
              <a:rPr lang="en-GB" sz="2000" dirty="0"/>
              <a:t>Budget control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Subscriptions, APCs, investments</a:t>
            </a:r>
            <a:endParaRPr lang="en-GB" sz="2000" dirty="0"/>
          </a:p>
          <a:p>
            <a:r>
              <a:rPr lang="en-GB" sz="2000" dirty="0"/>
              <a:t>Ensuring our (digital) sovereignty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Setting up a corpus of our research productions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Sustainable public infrastructures, text and data mining, indicators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4BC824-07F9-6E85-E1C7-9C75B92D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97E1-AAE4-E04C-9B08-BE77278ADF1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522382"/>
      </p:ext>
    </p:extLst>
  </p:cSld>
  <p:clrMapOvr>
    <a:masterClrMapping/>
  </p:clrMapOvr>
</p:sld>
</file>

<file path=ppt/theme/theme1.xml><?xml version="1.0" encoding="utf-8"?>
<a:theme xmlns:a="http://schemas.openxmlformats.org/drawingml/2006/main" name="RF - INRIA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C9191E"/>
      </a:accent1>
      <a:accent2>
        <a:srgbClr val="A60F79"/>
      </a:accent2>
      <a:accent3>
        <a:srgbClr val="27348B"/>
      </a:accent3>
      <a:accent4>
        <a:srgbClr val="1067A3"/>
      </a:accent4>
      <a:accent5>
        <a:srgbClr val="608B37"/>
      </a:accent5>
      <a:accent6>
        <a:srgbClr val="FF8300"/>
      </a:accent6>
      <a:hlink>
        <a:srgbClr val="000000"/>
      </a:hlink>
      <a:folHlink>
        <a:srgbClr val="000000"/>
      </a:folHlink>
    </a:clrScheme>
    <a:fontScheme name="Personnalisé 6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2_INRIA_modele_presentation_A4.potx" id="{33DAC122-E6AA-4EB0-AE8E-AFFF92E3D2AD}" vid="{4F68B2B4-800A-4594-ABF6-2F0822219B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RF - INRIA</Template>
  <TotalTime>16319</TotalTime>
  <Words>2055</Words>
  <Application>Microsoft Macintosh PowerPoint</Application>
  <PresentationFormat>Personnalisé</PresentationFormat>
  <Paragraphs>252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NeueHaasGroteskText</vt:lpstr>
      <vt:lpstr>Twentieth Century</vt:lpstr>
      <vt:lpstr>Arial</vt:lpstr>
      <vt:lpstr>Calibri</vt:lpstr>
      <vt:lpstr>Inria Sans</vt:lpstr>
      <vt:lpstr>Open Sans</vt:lpstr>
      <vt:lpstr>Verdana Pro Light</vt:lpstr>
      <vt:lpstr>Wingdings</vt:lpstr>
      <vt:lpstr>RF - INRIA</vt:lpstr>
      <vt:lpstr>Open publications and AI research</vt:lpstr>
      <vt:lpstr>AI in Science</vt:lpstr>
      <vt:lpstr>Présentation PowerPoint</vt:lpstr>
      <vt:lpstr>General background : the strain on scientific publishing</vt:lpstr>
      <vt:lpstr>The importance of data in dealing with AI systems</vt:lpstr>
      <vt:lpstr>Consequences for our institutions (and states)</vt:lpstr>
      <vt:lpstr>Scientific information policies</vt:lpstr>
      <vt:lpstr>Open science: (French) national context</vt:lpstr>
      <vt:lpstr>Scientific information and open science — why do we need national and institutional policies?</vt:lpstr>
      <vt:lpstr>Inria scientific information policy in concrete terms</vt:lpstr>
      <vt:lpstr>What we achieved at Inria…</vt:lpstr>
      <vt:lpstr>What can we do with all this?</vt:lpstr>
      <vt:lpstr>Text and Data mining of scientific documents</vt:lpstr>
      <vt:lpstr>A variety of views on our scientifique production</vt:lpstr>
      <vt:lpstr>Mining full-texts to detect mentions to datasets and software </vt:lpstr>
      <vt:lpstr>Présentation PowerPoint</vt:lpstr>
      <vt:lpstr>Application: visualising software references with Software-Viz</vt:lpstr>
      <vt:lpstr>Close reading of software in a publication with Softcite/Software-viz</vt:lpstr>
      <vt:lpstr>Towards a national research program on AI for publications</vt:lpstr>
      <vt:lpstr>Building up sovereign AI systems for scientific publications – the AIKO program</vt:lpstr>
      <vt:lpstr>What we are aiming at…</vt:lpstr>
      <vt:lpstr>Présentation PowerPoint</vt:lpstr>
      <vt:lpstr>Présentation PowerPoint</vt:lpstr>
      <vt:lpstr>Issues with open access content – Retex from Istex (INIST-CNRS)</vt:lpstr>
      <vt:lpstr>Présentation PowerPoint</vt:lpstr>
      <vt:lpstr>Merci.</vt:lpstr>
    </vt:vector>
  </TitlesOfParts>
  <Manager>RF - INRIA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RF - INRIA</dc:subject>
  <dc:creator>laurent.romary</dc:creator>
  <cp:lastModifiedBy>Laurent Romary</cp:lastModifiedBy>
  <cp:revision>163</cp:revision>
  <cp:lastPrinted>2026-02-06T06:56:44Z</cp:lastPrinted>
  <dcterms:created xsi:type="dcterms:W3CDTF">2024-06-04T06:24:53Z</dcterms:created>
  <dcterms:modified xsi:type="dcterms:W3CDTF">2026-02-06T09:26:33Z</dcterms:modified>
</cp:coreProperties>
</file>