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1"/>
    <p:sldMasterId id="2147483889" r:id="rId2"/>
  </p:sldMasterIdLst>
  <p:notesMasterIdLst>
    <p:notesMasterId r:id="rId11"/>
  </p:notesMasterIdLst>
  <p:handoutMasterIdLst>
    <p:handoutMasterId r:id="rId12"/>
  </p:handoutMasterIdLst>
  <p:sldIdLst>
    <p:sldId id="259" r:id="rId3"/>
    <p:sldId id="260" r:id="rId4"/>
    <p:sldId id="262" r:id="rId5"/>
    <p:sldId id="263" r:id="rId6"/>
    <p:sldId id="264" r:id="rId7"/>
    <p:sldId id="265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2ED"/>
    <a:srgbClr val="72C5AC"/>
    <a:srgbClr val="FC535C"/>
    <a:srgbClr val="000037"/>
    <a:srgbClr val="FA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/>
    <p:restoredTop sz="94740"/>
  </p:normalViewPr>
  <p:slideViewPr>
    <p:cSldViewPr snapToGrid="0" snapToObjects="1">
      <p:cViewPr varScale="1">
        <p:scale>
          <a:sx n="108" d="100"/>
          <a:sy n="108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53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78AC-5182-E146-A5BA-B4A68B5A8688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8C569-58C7-F349-A3FF-A384CED1F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0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BC0A-0B63-6545-A9B1-1E71D4FC7964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412F-B314-514E-A82A-59AA0E232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1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2412F-B314-514E-A82A-59AA0E232B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0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7199585" y="1019502"/>
            <a:ext cx="4651179" cy="5129050"/>
          </a:xfrm>
          <a:prstGeom prst="rect">
            <a:avLst/>
          </a:prstGeom>
        </p:spPr>
        <p:txBody>
          <a:bodyPr anchor="ctr"/>
          <a:lstStyle>
            <a:lvl1pPr algn="l">
              <a:defRPr b="0" i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pPr algn="ctr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du diaporama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7199584" y="1019502"/>
            <a:ext cx="225552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4AE8E532-3B29-064E-8AD4-A9EA78FB6615}" type="datetime1">
              <a:rPr lang="fr-FR" sz="1400" b="0" i="0" smtClean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1400" b="0" i="0" dirty="0">
              <a:solidFill>
                <a:srgbClr val="FAF0E1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60" y="0"/>
            <a:ext cx="2405140" cy="10195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D9F264-17A7-4E50-91DC-A7CDCA308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285" y="6148552"/>
            <a:ext cx="699903" cy="6999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81C0E33-D3D4-4FC8-BB7C-A88F562DB27F}"/>
              </a:ext>
            </a:extLst>
          </p:cNvPr>
          <p:cNvSpPr txBox="1"/>
          <p:nvPr userDrawn="1"/>
        </p:nvSpPr>
        <p:spPr>
          <a:xfrm>
            <a:off x="9945189" y="6323631"/>
            <a:ext cx="203938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1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Fabrique de la 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6300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2193F11-558B-B843-9AB0-B08BD8E67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1088999-AD7D-2246-8944-BE83F7A6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sz="2800"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sz="2400"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sz="2000"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sz="2000" b="0" i="0">
                <a:latin typeface="Marianne" charset="0"/>
                <a:ea typeface="Marianne" charset="0"/>
                <a:cs typeface="Marianne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1BB619D-1A21-904A-81FC-CC164428150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arianne" charset="0"/>
                <a:ea typeface="Marianne" charset="0"/>
                <a:cs typeface="Mariann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95089F2-5ABC-4D8A-A8C3-1A57CFE1E956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F1742D-F8B9-4469-B5E1-A0B8FBCFF7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86063-3BFC-A943-9901-A4ED18C7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45853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b="0" i="0">
                <a:latin typeface="Marianne" charset="0"/>
                <a:ea typeface="Marianne" charset="0"/>
                <a:cs typeface="Marianne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E879E44-382D-4B92-B9DB-2C8D3F254A2F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B122742-E0C5-450C-AC9F-F25F727FE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5578E-88A2-E742-B0F1-BE76DAD23F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8640" y="833121"/>
            <a:ext cx="572516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 marL="263525" indent="-263525"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FEB2B62B-0244-D641-B043-152A0D64324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4560" y="833121"/>
            <a:ext cx="445008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/>
            </a:lvl3pPr>
            <a:lvl4pPr marL="0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3"/>
            <a:r>
              <a:rPr lang="fr-FR" dirty="0"/>
              <a:t>Image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27DC00B-EF4F-4FD0-9722-DC2CE563C53F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2E2B0D-4032-4550-A8C1-821D6EF17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92DC118-102B-4B87-B415-D1B1C54DB694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87545C-1D16-4CB5-B504-BB83BC77A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fonc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9DDBA73-F1A9-3643-9388-52761924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81" y="2324037"/>
            <a:ext cx="9144000" cy="6756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91B4B618-ED96-9348-82D5-5E3EEAFCD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181" y="3005076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FAF0E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BF5F8CA0-4F20-CD49-8CED-24C31DDA2660}" type="datetime1">
              <a:rPr lang="fr-FR" sz="900" b="0" i="0" smtClean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FAF0E1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60" y="11251"/>
            <a:ext cx="1641741" cy="6959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0578E4-17C8-4864-8F5E-309E43B414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clair">
    <p:bg>
      <p:bgPr>
        <a:solidFill>
          <a:srgbClr val="FA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9DDBA73-F1A9-3643-9388-52761924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81" y="2324037"/>
            <a:ext cx="9144000" cy="6756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91B4B618-ED96-9348-82D5-5E3EEAFCD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181" y="3005076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BF5F8CA0-4F20-CD49-8CED-24C31DDA2660}" type="datetime1">
              <a:rPr lang="fr-FR" sz="900" b="0" i="0" smtClean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000037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2E72D2-6315-4984-9D41-3995CF7F1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r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93F11-558B-B843-9AB0-B08BD8E67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88999-AD7D-2246-8944-BE83F7A6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sz="2800"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sz="2400"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sz="2000"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sz="2000" b="0" i="0">
                <a:latin typeface="Marianne" charset="0"/>
                <a:ea typeface="Marianne" charset="0"/>
                <a:cs typeface="Marianne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BB619D-1A21-904A-81FC-CC164428150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arianne" charset="0"/>
                <a:ea typeface="Marianne" charset="0"/>
                <a:cs typeface="Mariann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r-FR" sz="900" b="0" i="0" dirty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24/01/2022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088ECD4-5EB6-4586-8913-EFBBCE7CE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86063-3BFC-A943-9901-A4ED18C7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45853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b="0" i="0">
                <a:latin typeface="Marianne" charset="0"/>
                <a:ea typeface="Marianne" charset="0"/>
                <a:cs typeface="Marianne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r-FR" sz="900" b="0" i="0" dirty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24/01/2022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0D6CC9-CD65-4371-AAFE-A0DB87F9A562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934C31B-E047-48CE-A2B2-0D49C362C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5578E-88A2-E742-B0F1-BE76DAD23F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8640" y="833121"/>
            <a:ext cx="572516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 marL="263525" indent="-263525"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FEB2B62B-0244-D641-B043-152A0D64324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4560" y="833121"/>
            <a:ext cx="445008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/>
            </a:lvl3pPr>
            <a:lvl4pPr marL="0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3"/>
            <a:r>
              <a:rPr lang="fr-FR" dirty="0"/>
              <a:t>Image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5B8E1387-9906-7D41-AF07-D748B6D30A74}" type="datetime1">
              <a:rPr lang="fr-FR" sz="900" b="0" i="0" smtClean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000037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349DAA1-52D1-4FAA-B29F-4B99A9E9E500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F89EFB-779B-4A49-9EAB-08B90A75E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5F7DA396-9EC0-5A4E-9551-83617E052EB3}" type="datetime1">
              <a:rPr lang="fr-FR" sz="900" b="0" i="0" smtClean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000037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DECBD4-4D39-47DD-8CC6-2F020C034071}"/>
              </a:ext>
            </a:extLst>
          </p:cNvPr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0B7E65-B5CF-48A1-910B-BFB3D85DD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7199585" y="1019502"/>
            <a:ext cx="4651179" cy="5129050"/>
          </a:xfrm>
          <a:prstGeom prst="rect">
            <a:avLst/>
          </a:prstGeom>
        </p:spPr>
        <p:txBody>
          <a:bodyPr anchor="ctr"/>
          <a:lstStyle>
            <a:lvl1pPr algn="l">
              <a:defRPr b="0" i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pPr algn="ctr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du diaporama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7194845" y="1019501"/>
            <a:ext cx="225552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8B4C6196-4163-3649-BA58-9E9084D240C6}" type="datetime1">
              <a:rPr lang="fr-FR" sz="14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14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333399" y="6333217"/>
            <a:ext cx="4651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61" y="0"/>
            <a:ext cx="2405139" cy="10195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245E36-928B-4B99-8A84-8158750076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9DDBA73-F1A9-3643-9388-52761924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81" y="2324037"/>
            <a:ext cx="9144000" cy="6756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1B4B618-ED96-9348-82D5-5E3EEAFCD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181" y="3005076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FC535C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20/10/2023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BU et Learning center – SCD</a:t>
            </a:r>
          </a:p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La Fabrique de la science ouverte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E8FD8F-FAC8-4C8E-8457-861C81056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477" y="6125573"/>
            <a:ext cx="673116" cy="6731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1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5" r:id="rId2"/>
    <p:sldLayoutId id="2147483894" r:id="rId3"/>
    <p:sldLayoutId id="2147483890" r:id="rId4"/>
    <p:sldLayoutId id="2147483891" r:id="rId5"/>
    <p:sldLayoutId id="2147483892" r:id="rId6"/>
    <p:sldLayoutId id="214748389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4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0" r:id="rId3"/>
    <p:sldLayoutId id="2147483874" r:id="rId4"/>
    <p:sldLayoutId id="2147483876" r:id="rId5"/>
    <p:sldLayoutId id="21474838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pc-scd@univ-lille.fr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abso.univ-lill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Quel est le coût pour diffuser mes publications en open </a:t>
            </a:r>
            <a:r>
              <a:rPr lang="fr-FR" b="1" dirty="0" err="1"/>
              <a:t>access</a:t>
            </a:r>
            <a:r>
              <a:rPr lang="fr-FR" b="1" dirty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05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0A941-E1D6-4647-B9A6-CFA9E1ED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Trois voies de l’open </a:t>
            </a:r>
            <a:r>
              <a:rPr lang="fr-FR" dirty="0" err="1"/>
              <a:t>access</a:t>
            </a:r>
            <a:r>
              <a:rPr lang="fr-FR" dirty="0"/>
              <a:t> : </a:t>
            </a:r>
          </a:p>
          <a:p>
            <a:endParaRPr lang="fr-FR" dirty="0"/>
          </a:p>
          <a:p>
            <a:pPr lvl="1"/>
            <a:r>
              <a:rPr lang="fr-FR" dirty="0">
                <a:solidFill>
                  <a:srgbClr val="00B050"/>
                </a:solidFill>
              </a:rPr>
              <a:t>Voie verte</a:t>
            </a:r>
            <a:r>
              <a:rPr lang="fr-FR" dirty="0"/>
              <a:t> : dépôt dans une archive ouverte du manuscrit accepté par l’éditeur après publication dans une revue.</a:t>
            </a:r>
          </a:p>
          <a:p>
            <a:pPr lvl="1"/>
            <a:endParaRPr lang="fr-FR" dirty="0"/>
          </a:p>
          <a:p>
            <a:pPr lvl="1"/>
            <a:r>
              <a:rPr lang="fr-FR" dirty="0">
                <a:solidFill>
                  <a:srgbClr val="FFFF00"/>
                </a:solidFill>
              </a:rPr>
              <a:t>Voie dorée : </a:t>
            </a:r>
            <a:r>
              <a:rPr lang="fr-FR" dirty="0"/>
              <a:t>publication en accès ouvert dans une revue entièrement en accès ouvert ou hybride contre le paiement de frais (APC).</a:t>
            </a:r>
          </a:p>
          <a:p>
            <a:pPr lvl="1"/>
            <a:endParaRPr lang="fr-FR" dirty="0">
              <a:solidFill>
                <a:srgbClr val="FFFF00"/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Voie diamant : </a:t>
            </a:r>
            <a:r>
              <a:rPr lang="fr-FR" dirty="0"/>
              <a:t>publication en accès ouvert dans une revue open </a:t>
            </a:r>
            <a:r>
              <a:rPr lang="fr-FR" dirty="0" err="1"/>
              <a:t>access</a:t>
            </a:r>
            <a:r>
              <a:rPr lang="fr-FR" dirty="0"/>
              <a:t> ne demandant pas de frais de publication.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03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0A941-E1D6-4647-B9A6-CFA9E1ED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Revue hybride ou revue full open </a:t>
            </a:r>
            <a:r>
              <a:rPr lang="fr-FR" dirty="0" err="1"/>
              <a:t>access</a:t>
            </a:r>
            <a:r>
              <a:rPr lang="fr-FR" dirty="0"/>
              <a:t> ?</a:t>
            </a:r>
          </a:p>
          <a:p>
            <a:endParaRPr lang="fr-FR" dirty="0"/>
          </a:p>
          <a:p>
            <a:pPr lvl="1"/>
            <a:r>
              <a:rPr lang="fr-FR" dirty="0"/>
              <a:t>La majorité des revues des éditeurs internationaux sont hybrides : il est possible de publier en accès ouvert contre le paiement de frais.</a:t>
            </a:r>
          </a:p>
          <a:p>
            <a:pPr lvl="2"/>
            <a:r>
              <a:rPr lang="fr-FR" dirty="0"/>
              <a:t>Non obligatoire, voire déconseillé sauf cas particuliers. </a:t>
            </a:r>
          </a:p>
          <a:p>
            <a:pPr lvl="2"/>
            <a:r>
              <a:rPr lang="fr-FR" dirty="0"/>
              <a:t>Cas des accords de publication en accès ouvert : </a:t>
            </a:r>
            <a:r>
              <a:rPr lang="fr-FR" dirty="0" err="1"/>
              <a:t>Edp</a:t>
            </a:r>
            <a:r>
              <a:rPr lang="fr-FR" dirty="0"/>
              <a:t> Science, RSC, </a:t>
            </a:r>
            <a:r>
              <a:rPr lang="fr-FR" dirty="0" err="1"/>
              <a:t>Wiley</a:t>
            </a:r>
            <a:r>
              <a:rPr lang="fr-FR" dirty="0"/>
              <a:t>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Les revues full open </a:t>
            </a:r>
            <a:r>
              <a:rPr lang="fr-FR" dirty="0" err="1"/>
              <a:t>access</a:t>
            </a:r>
            <a:r>
              <a:rPr lang="fr-FR" dirty="0"/>
              <a:t> sont listées dans le DOAJ.</a:t>
            </a:r>
          </a:p>
          <a:p>
            <a:pPr lvl="2"/>
            <a:r>
              <a:rPr lang="fr-FR" dirty="0">
                <a:hlinkClick r:id="rId2"/>
              </a:rPr>
              <a:t>https://doaj.org/</a:t>
            </a:r>
            <a:endParaRPr lang="fr-FR" dirty="0"/>
          </a:p>
          <a:p>
            <a:pPr lvl="2"/>
            <a:r>
              <a:rPr lang="fr-FR" dirty="0"/>
              <a:t>Le DOAJ mentionne l’existence ou non de frais de publication.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23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0A941-E1D6-4647-B9A6-CFA9E1ED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5342699"/>
          </a:xfrm>
        </p:spPr>
        <p:txBody>
          <a:bodyPr/>
          <a:lstStyle/>
          <a:p>
            <a:r>
              <a:rPr lang="fr-FR" dirty="0"/>
              <a:t>Les revues en accès ouvert sont-elles toutes des revues scientifiques de qualité ?</a:t>
            </a:r>
          </a:p>
          <a:p>
            <a:endParaRPr lang="fr-FR" dirty="0"/>
          </a:p>
          <a:p>
            <a:pPr lvl="1"/>
            <a:r>
              <a:rPr lang="fr-FR" dirty="0"/>
              <a:t>Le cas des éditeurs prédateurs</a:t>
            </a:r>
          </a:p>
          <a:p>
            <a:pPr lvl="2"/>
            <a:r>
              <a:rPr lang="fr-FR" dirty="0"/>
              <a:t>Cf présentation dédiée dans le cadre de l’OAW (vendredi).</a:t>
            </a:r>
          </a:p>
          <a:p>
            <a:pPr lvl="2"/>
            <a:r>
              <a:rPr lang="fr-FR" dirty="0"/>
              <a:t>Les revues recensées au DOAJ répondent à des critères de qualité.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Le cas des éditeurs de la « zone grise » (</a:t>
            </a:r>
            <a:r>
              <a:rPr lang="fr-FR" dirty="0" err="1"/>
              <a:t>Frontiers</a:t>
            </a:r>
            <a:r>
              <a:rPr lang="fr-FR" dirty="0"/>
              <a:t>, MDPI…)</a:t>
            </a:r>
          </a:p>
          <a:p>
            <a:pPr lvl="2"/>
            <a:r>
              <a:rPr lang="fr-FR" dirty="0"/>
              <a:t>Politique commerciale agressive (démarchage) et faibles critères d’acceptation : maximiser les bénéfices en publiant le maximum d’articles, au détriment de la qualité.</a:t>
            </a:r>
          </a:p>
          <a:p>
            <a:pPr lvl="2"/>
            <a:r>
              <a:rPr lang="fr-FR" dirty="0"/>
              <a:t>Attention aux numéros spéciaux.</a:t>
            </a:r>
          </a:p>
          <a:p>
            <a:pPr lvl="2"/>
            <a:r>
              <a:rPr lang="fr-FR" dirty="0"/>
              <a:t>Ce ne sont pas des prédateurs, mais un bon article sera mieux mis en valeur dans une revue d’un éditeur moins controversé.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7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0A941-E1D6-4647-B9A6-CFA9E1ED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5342699"/>
          </a:xfrm>
        </p:spPr>
        <p:txBody>
          <a:bodyPr/>
          <a:lstStyle/>
          <a:p>
            <a:r>
              <a:rPr lang="fr-FR" dirty="0"/>
              <a:t>Si je dois payer, je dois payer combien ?</a:t>
            </a:r>
          </a:p>
          <a:p>
            <a:endParaRPr lang="fr-FR" dirty="0"/>
          </a:p>
          <a:p>
            <a:pPr lvl="1"/>
            <a:r>
              <a:rPr lang="fr-FR" dirty="0"/>
              <a:t>Montant des APC très variable selon les éditeurs.</a:t>
            </a:r>
          </a:p>
          <a:p>
            <a:pPr lvl="2"/>
            <a:r>
              <a:rPr lang="fr-FR" dirty="0"/>
              <a:t>1800 € en moyenne pour les APC payés par l’Université en 2021</a:t>
            </a:r>
          </a:p>
          <a:p>
            <a:pPr lvl="2"/>
            <a:r>
              <a:rPr lang="fr-FR" dirty="0"/>
              <a:t>Majorité des éditeurs commerciaux entre 1500 et 3000 €.</a:t>
            </a:r>
          </a:p>
          <a:p>
            <a:pPr lvl="2"/>
            <a:r>
              <a:rPr lang="fr-FR" dirty="0"/>
              <a:t>Certains éditeurs appliquent des tarifs très élevés, déconnectés des coûts de publication (estimés entre 1000 et 1500 €).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Les réductions auxquelles vous avez le droit : </a:t>
            </a:r>
          </a:p>
          <a:p>
            <a:pPr lvl="2"/>
            <a:r>
              <a:rPr lang="fr-FR" dirty="0"/>
              <a:t>Elsevier : 40,88 % (hors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RSC : 15 % (full OA)</a:t>
            </a:r>
          </a:p>
          <a:p>
            <a:pPr lvl="2"/>
            <a:r>
              <a:rPr lang="fr-FR" dirty="0" err="1"/>
              <a:t>Wiley</a:t>
            </a:r>
            <a:r>
              <a:rPr lang="fr-FR" dirty="0"/>
              <a:t> : 10 % (full OA)</a:t>
            </a:r>
          </a:p>
          <a:p>
            <a:pPr lvl="2"/>
            <a:r>
              <a:rPr lang="fr-FR" dirty="0" err="1"/>
              <a:t>Thieme</a:t>
            </a:r>
            <a:r>
              <a:rPr lang="fr-FR" dirty="0"/>
              <a:t> : 50 % (dans 5 revues)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05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0A941-E1D6-4647-B9A6-CFA9E1ED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5342699"/>
          </a:xfrm>
        </p:spPr>
        <p:txBody>
          <a:bodyPr/>
          <a:lstStyle/>
          <a:p>
            <a:r>
              <a:rPr lang="fr-FR" dirty="0"/>
              <a:t>Et une fois mon article avec APC accepté ?</a:t>
            </a:r>
          </a:p>
          <a:p>
            <a:endParaRPr lang="fr-FR" dirty="0"/>
          </a:p>
          <a:p>
            <a:pPr lvl="1"/>
            <a:r>
              <a:rPr lang="fr-FR" dirty="0"/>
              <a:t>Prise en charge possible via le fonds APC géré par le SCD : réouverture en mars 2024.</a:t>
            </a:r>
          </a:p>
          <a:p>
            <a:pPr lvl="2"/>
            <a:r>
              <a:rPr lang="fr-FR" dirty="0"/>
              <a:t>Revues full open </a:t>
            </a:r>
            <a:r>
              <a:rPr lang="fr-FR" dirty="0" err="1"/>
              <a:t>access</a:t>
            </a:r>
            <a:r>
              <a:rPr lang="fr-FR" dirty="0"/>
              <a:t> uniquement.</a:t>
            </a:r>
          </a:p>
          <a:p>
            <a:pPr lvl="2"/>
            <a:r>
              <a:rPr lang="fr-FR" dirty="0"/>
              <a:t>APC maximum de 2500 €.</a:t>
            </a:r>
          </a:p>
          <a:p>
            <a:pPr lvl="2"/>
            <a:r>
              <a:rPr lang="fr-FR" dirty="0"/>
              <a:t>Articles dans des numéros spéciaux ou </a:t>
            </a:r>
            <a:r>
              <a:rPr lang="fr-FR" dirty="0" err="1"/>
              <a:t>research</a:t>
            </a:r>
            <a:r>
              <a:rPr lang="fr-FR" dirty="0"/>
              <a:t> topics exclus.</a:t>
            </a:r>
          </a:p>
          <a:p>
            <a:pPr lvl="2"/>
            <a:r>
              <a:rPr lang="fr-FR" dirty="0"/>
              <a:t>N’a pas vocation à couvrir toutes les dépenses APC de l’établissement.</a:t>
            </a:r>
          </a:p>
          <a:p>
            <a:pPr lvl="2"/>
            <a:r>
              <a:rPr lang="fr-FR" dirty="0"/>
              <a:t>Une question : </a:t>
            </a:r>
            <a:r>
              <a:rPr lang="fr-FR" dirty="0">
                <a:hlinkClick r:id="rId2"/>
              </a:rPr>
              <a:t>apc-scd@univ-lille.fr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En 2022 et 2023 : 26 articles financés chaque année !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25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0A941-E1D6-4647-B9A6-CFA9E1ED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5342699"/>
          </a:xfrm>
        </p:spPr>
        <p:txBody>
          <a:bodyPr/>
          <a:lstStyle/>
          <a:p>
            <a:r>
              <a:rPr lang="fr-FR" dirty="0"/>
              <a:t>Mais alors, faut-il payer pour publier en open </a:t>
            </a:r>
            <a:r>
              <a:rPr lang="fr-FR" dirty="0" err="1"/>
              <a:t>acces</a:t>
            </a:r>
            <a:r>
              <a:rPr lang="fr-FR" dirty="0"/>
              <a:t> ?</a:t>
            </a:r>
          </a:p>
          <a:p>
            <a:endParaRPr lang="fr-FR" dirty="0"/>
          </a:p>
          <a:p>
            <a:pPr lvl="1"/>
            <a:r>
              <a:rPr lang="fr-FR" dirty="0"/>
              <a:t>Ce n’est pas une obligation.</a:t>
            </a:r>
          </a:p>
          <a:p>
            <a:pPr lvl="2"/>
            <a:r>
              <a:rPr lang="fr-FR" dirty="0"/>
              <a:t>Des alternatives existent : revues ouvertes sans </a:t>
            </a:r>
            <a:r>
              <a:rPr lang="fr-FR" dirty="0" err="1"/>
              <a:t>apc</a:t>
            </a:r>
            <a:r>
              <a:rPr lang="fr-FR" dirty="0"/>
              <a:t>, dépôt en archives ouvertes….</a:t>
            </a:r>
          </a:p>
          <a:p>
            <a:pPr lvl="2"/>
            <a:r>
              <a:rPr lang="fr-FR" dirty="0"/>
              <a:t>Le modèle auteur-payeur est critiqué : marché dominé par quelques éditeurs commerciaux, soutenabilité, mêle enjeux scientifiques et financiers…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Mais c’est une possibilité. </a:t>
            </a:r>
          </a:p>
          <a:p>
            <a:pPr lvl="2"/>
            <a:r>
              <a:rPr lang="fr-FR" dirty="0"/>
              <a:t>C’est la voie privilégiée par les éditeurs internationaux les plus connus pour publier en open </a:t>
            </a:r>
            <a:r>
              <a:rPr lang="fr-FR" dirty="0" err="1"/>
              <a:t>access</a:t>
            </a:r>
            <a:r>
              <a:rPr lang="fr-FR" dirty="0"/>
              <a:t> immédiat. </a:t>
            </a:r>
          </a:p>
          <a:p>
            <a:pPr lvl="2"/>
            <a:r>
              <a:rPr lang="fr-FR" dirty="0"/>
              <a:t>Le SCD peut vous accompagner, y compris financièrement pour les articles éligibles.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35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3C376-DCE3-41B3-B8F5-C2A2E44E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77511" cy="983615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FC535C"/>
                </a:solidFill>
              </a:rPr>
              <a:t>Événements à venir lors de l’OAW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51E06-261A-47D3-992F-7051DD1F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348" y="987425"/>
            <a:ext cx="5894040" cy="4873626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Plus de détails des événements dans le site web de la </a:t>
            </a:r>
            <a:r>
              <a:rPr lang="fr-FR" sz="2800" b="1" dirty="0">
                <a:solidFill>
                  <a:srgbClr val="72C5AC"/>
                </a:solidFill>
              </a:rPr>
              <a:t>Fabrique de la science ouverte </a:t>
            </a:r>
            <a:r>
              <a:rPr lang="fr-FR" sz="2800" dirty="0">
                <a:solidFill>
                  <a:srgbClr val="72C5AC"/>
                </a:solidFill>
              </a:rPr>
              <a:t>!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CFAAAA-7F99-45FD-BB92-AF16F9845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8382"/>
            <a:ext cx="4477511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Les webinaires de midi : </a:t>
            </a:r>
            <a:r>
              <a:rPr lang="fr-FR" dirty="0"/>
              <a:t>chaque jour découvrez en 30 minutes un aspect de l’open </a:t>
            </a:r>
            <a:r>
              <a:rPr lang="fr-FR" dirty="0" err="1"/>
              <a:t>access</a:t>
            </a:r>
            <a:r>
              <a:rPr lang="fr-FR" dirty="0"/>
              <a:t>  (coût, aspects juridiques, choix de revue...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Rencontres en </a:t>
            </a:r>
            <a:r>
              <a:rPr lang="fr-FR" b="1" dirty="0" err="1"/>
              <a:t>visio</a:t>
            </a:r>
            <a:r>
              <a:rPr lang="fr-FR" b="1" dirty="0"/>
              <a:t> avec les référents science ouverte : </a:t>
            </a:r>
            <a:r>
              <a:rPr lang="fr-FR" dirty="0"/>
              <a:t>de 12h30 à 13h00 venez poser toutes vos questions sur l’open </a:t>
            </a:r>
            <a:r>
              <a:rPr lang="fr-FR" dirty="0" err="1"/>
              <a:t>access</a:t>
            </a:r>
            <a:r>
              <a:rPr lang="fr-FR" dirty="0"/>
              <a:t> directement depuis votre bureau 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Atelier Open Access dans les projets ANR/européens : vous êtes porteur de projet ? venez découvrir</a:t>
            </a:r>
            <a:r>
              <a:rPr lang="fr-FR" dirty="0"/>
              <a:t> les attendus des financeurs en matière d’open </a:t>
            </a:r>
            <a:r>
              <a:rPr lang="fr-FR" dirty="0" err="1"/>
              <a:t>access</a:t>
            </a:r>
            <a:r>
              <a:rPr lang="fr-FR" dirty="0"/>
              <a:t> des publications (7 novembre, sur inscription)</a:t>
            </a:r>
            <a:endParaRPr lang="fr-FR" dirty="0">
              <a:effectLst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03177A-28B7-4FF5-8E20-3B430F1F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01" y="2269916"/>
            <a:ext cx="3601167" cy="3233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E522C-8E44-4661-8A35-CBBB3E382EBD}"/>
              </a:ext>
            </a:extLst>
          </p:cNvPr>
          <p:cNvSpPr/>
          <p:nvPr/>
        </p:nvSpPr>
        <p:spPr>
          <a:xfrm>
            <a:off x="7355740" y="5580438"/>
            <a:ext cx="2708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5862ED"/>
                </a:solidFill>
                <a:hlinkClick r:id="rId4"/>
              </a:rPr>
              <a:t>https://fabso.univ-lille.fr/</a:t>
            </a:r>
            <a:r>
              <a:rPr lang="fr-FR" b="1" dirty="0">
                <a:solidFill>
                  <a:srgbClr val="5862E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66116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é de Lille - thème institutionnel">
  <a:themeElements>
    <a:clrScheme name="Université de Lille">
      <a:dk1>
        <a:srgbClr val="000000"/>
      </a:dk1>
      <a:lt1>
        <a:srgbClr val="FFFFFF"/>
      </a:lt1>
      <a:dk2>
        <a:srgbClr val="000037"/>
      </a:dk2>
      <a:lt2>
        <a:srgbClr val="FAF0E1"/>
      </a:lt2>
      <a:accent1>
        <a:srgbClr val="5861ED"/>
      </a:accent1>
      <a:accent2>
        <a:srgbClr val="FC535C"/>
      </a:accent2>
      <a:accent3>
        <a:srgbClr val="32A68C"/>
      </a:accent3>
      <a:accent4>
        <a:srgbClr val="FF6941"/>
      </a:accent4>
      <a:accent5>
        <a:srgbClr val="FFB3D2"/>
      </a:accent5>
      <a:accent6>
        <a:srgbClr val="FFD24B"/>
      </a:accent6>
      <a:hlink>
        <a:srgbClr val="79BAFF"/>
      </a:hlink>
      <a:folHlink>
        <a:srgbClr val="89E0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000" dirty="0" smtClean="0">
            <a:solidFill>
              <a:srgbClr val="FAF0E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̀me Power Point - Université de Lille" id="{CFFF5906-DF80-A44C-99B1-77CD26D6D1D1}" vid="{72B11873-E46C-C144-92F8-7C4CC5DA3074}"/>
    </a:ext>
  </a:extLst>
</a:theme>
</file>

<file path=ppt/theme/theme2.xml><?xml version="1.0" encoding="utf-8"?>
<a:theme xmlns:a="http://schemas.openxmlformats.org/drawingml/2006/main" name="Université de Lille - thème événementiel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 Power Point - Université de Lille</Template>
  <TotalTime>246</TotalTime>
  <Words>675</Words>
  <Application>Microsoft Office PowerPoint</Application>
  <PresentationFormat>Grand écran</PresentationFormat>
  <Paragraphs>65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Marianne</vt:lpstr>
      <vt:lpstr>Marianne Medium</vt:lpstr>
      <vt:lpstr>Wingdings</vt:lpstr>
      <vt:lpstr>Université de Lille - thème institutionnel</vt:lpstr>
      <vt:lpstr>Université de Lille - thème événementiel</vt:lpstr>
      <vt:lpstr>Quel est le coût pour diffuser mes publications en open access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Événements à venir lors de l’OAW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Geoffrey Haraux</cp:lastModifiedBy>
  <cp:revision>33</cp:revision>
  <dcterms:created xsi:type="dcterms:W3CDTF">2021-12-22T10:13:10Z</dcterms:created>
  <dcterms:modified xsi:type="dcterms:W3CDTF">2023-10-20T12:23:06Z</dcterms:modified>
</cp:coreProperties>
</file>