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96" r:id="rId1"/>
  </p:sldMasterIdLst>
  <p:notesMasterIdLst>
    <p:notesMasterId r:id="rId20"/>
  </p:notesMasterIdLst>
  <p:handoutMasterIdLst>
    <p:handoutMasterId r:id="rId21"/>
  </p:handoutMasterIdLst>
  <p:sldIdLst>
    <p:sldId id="256" r:id="rId2"/>
    <p:sldId id="266" r:id="rId3"/>
    <p:sldId id="268" r:id="rId4"/>
    <p:sldId id="269" r:id="rId5"/>
    <p:sldId id="263" r:id="rId6"/>
    <p:sldId id="270" r:id="rId7"/>
    <p:sldId id="272" r:id="rId8"/>
    <p:sldId id="264" r:id="rId9"/>
    <p:sldId id="273" r:id="rId10"/>
    <p:sldId id="274" r:id="rId11"/>
    <p:sldId id="275" r:id="rId12"/>
    <p:sldId id="265" r:id="rId13"/>
    <p:sldId id="278" r:id="rId14"/>
    <p:sldId id="277" r:id="rId15"/>
    <p:sldId id="280" r:id="rId16"/>
    <p:sldId id="282" r:id="rId17"/>
    <p:sldId id="281" r:id="rId18"/>
    <p:sldId id="261"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535C"/>
    <a:srgbClr val="32A68C"/>
    <a:srgbClr val="5862ED"/>
    <a:srgbClr val="000037"/>
    <a:srgbClr val="FAF0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27"/>
    <p:restoredTop sz="94734"/>
  </p:normalViewPr>
  <p:slideViewPr>
    <p:cSldViewPr snapToGrid="0" snapToObjects="1">
      <p:cViewPr varScale="1">
        <p:scale>
          <a:sx n="79" d="100"/>
          <a:sy n="79" d="100"/>
        </p:scale>
        <p:origin x="869" y="62"/>
      </p:cViewPr>
      <p:guideLst>
        <p:guide orient="horz" pos="2160"/>
        <p:guide pos="3840"/>
      </p:guideLst>
    </p:cSldViewPr>
  </p:slideViewPr>
  <p:notesTextViewPr>
    <p:cViewPr>
      <p:scale>
        <a:sx n="1" d="1"/>
        <a:sy n="1" d="1"/>
      </p:scale>
      <p:origin x="0" y="0"/>
    </p:cViewPr>
  </p:notesTextViewPr>
  <p:notesViewPr>
    <p:cSldViewPr snapToGrid="0" snapToObjects="1">
      <p:cViewPr varScale="1">
        <p:scale>
          <a:sx n="170" d="100"/>
          <a:sy n="170" d="100"/>
        </p:scale>
        <p:origin x="5376"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4E178AC-5182-E146-A5BA-B4A68B5A8688}" type="datetimeFigureOut">
              <a:rPr lang="fr-FR" smtClean="0"/>
              <a:t>09/11/2023</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998C569-58C7-F349-A3FF-A384CED1FC23}" type="slidenum">
              <a:rPr lang="fr-FR" smtClean="0"/>
              <a:t>‹N°›</a:t>
            </a:fld>
            <a:endParaRPr lang="fr-FR"/>
          </a:p>
        </p:txBody>
      </p:sp>
    </p:spTree>
    <p:extLst>
      <p:ext uri="{BB962C8B-B14F-4D97-AF65-F5344CB8AC3E}">
        <p14:creationId xmlns:p14="http://schemas.microsoft.com/office/powerpoint/2010/main" val="16277005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0DBC0A-0B63-6545-A9B1-1E71D4FC7964}" type="datetimeFigureOut">
              <a:rPr lang="fr-FR" smtClean="0"/>
              <a:t>09/11/2023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22412F-B314-514E-A82A-59AA0E232B8D}" type="slidenum">
              <a:rPr lang="fr-FR" smtClean="0"/>
              <a:t>‹N°›</a:t>
            </a:fld>
            <a:endParaRPr lang="fr-FR"/>
          </a:p>
        </p:txBody>
      </p:sp>
    </p:spTree>
    <p:extLst>
      <p:ext uri="{BB962C8B-B14F-4D97-AF65-F5344CB8AC3E}">
        <p14:creationId xmlns:p14="http://schemas.microsoft.com/office/powerpoint/2010/main" val="1113315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C22412F-B314-514E-A82A-59AA0E232B8D}" type="slidenum">
              <a:rPr lang="fr-FR" smtClean="0"/>
              <a:t>18</a:t>
            </a:fld>
            <a:endParaRPr lang="fr-FR"/>
          </a:p>
        </p:txBody>
      </p:sp>
    </p:spTree>
    <p:extLst>
      <p:ext uri="{BB962C8B-B14F-4D97-AF65-F5344CB8AC3E}">
        <p14:creationId xmlns:p14="http://schemas.microsoft.com/office/powerpoint/2010/main" val="3390035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uver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re 1"/>
          <p:cNvSpPr>
            <a:spLocks noGrp="1"/>
          </p:cNvSpPr>
          <p:nvPr>
            <p:ph type="ctrTitle" hasCustomPrompt="1"/>
          </p:nvPr>
        </p:nvSpPr>
        <p:spPr>
          <a:xfrm>
            <a:off x="7199585" y="1019502"/>
            <a:ext cx="4651179" cy="5129050"/>
          </a:xfrm>
          <a:prstGeom prst="rect">
            <a:avLst/>
          </a:prstGeom>
        </p:spPr>
        <p:txBody>
          <a:bodyPr anchor="ctr"/>
          <a:lstStyle>
            <a:lvl1pPr algn="l">
              <a:defRPr b="0" i="0">
                <a:solidFill>
                  <a:srgbClr val="FAF0E1"/>
                </a:solidFill>
                <a:latin typeface="Marianne Medium" charset="0"/>
                <a:ea typeface="Marianne Medium" charset="0"/>
                <a:cs typeface="Marianne Medium" charset="0"/>
              </a:defRPr>
            </a:lvl1pPr>
          </a:lstStyle>
          <a:p>
            <a:pPr algn="ctr"/>
            <a:r>
              <a:rPr lang="fr-FR" dirty="0"/>
              <a:t>Titre </a:t>
            </a:r>
            <a:br>
              <a:rPr lang="fr-FR" dirty="0"/>
            </a:br>
            <a:r>
              <a:rPr lang="fr-FR" dirty="0"/>
              <a:t>du diaporama</a:t>
            </a:r>
          </a:p>
        </p:txBody>
      </p:sp>
      <p:sp>
        <p:nvSpPr>
          <p:cNvPr id="19" name="ZoneTexte 18">
            <a:extLst>
              <a:ext uri="{FF2B5EF4-FFF2-40B4-BE49-F238E27FC236}">
                <a16:creationId xmlns:a16="http://schemas.microsoft.com/office/drawing/2014/main" id="{A91C1AC2-23D5-BF4A-B312-A425A8542130}"/>
              </a:ext>
            </a:extLst>
          </p:cNvPr>
          <p:cNvSpPr txBox="1"/>
          <p:nvPr userDrawn="1"/>
        </p:nvSpPr>
        <p:spPr>
          <a:xfrm>
            <a:off x="7199584" y="1019502"/>
            <a:ext cx="2255520" cy="307777"/>
          </a:xfrm>
          <a:prstGeom prst="rect">
            <a:avLst/>
          </a:prstGeom>
          <a:noFill/>
        </p:spPr>
        <p:txBody>
          <a:bodyPr wrap="square" rtlCol="0" anchor="b" anchorCtr="0">
            <a:spAutoFit/>
          </a:bodyPr>
          <a:lstStyle/>
          <a:p>
            <a:pPr algn="l"/>
            <a:fld id="{4AE8E532-3B29-064E-8AD4-A9EA78FB6615}" type="datetime1">
              <a:rPr lang="fr-FR" sz="1400" b="0" i="0" smtClean="0">
                <a:solidFill>
                  <a:srgbClr val="FAF0E1"/>
                </a:solidFill>
                <a:latin typeface="Marianne Medium" charset="0"/>
                <a:ea typeface="Marianne Medium" charset="0"/>
                <a:cs typeface="Marianne Medium" charset="0"/>
              </a:rPr>
              <a:t>09/11/2023</a:t>
            </a:fld>
            <a:endParaRPr lang="fr-FR" sz="1400" b="0" i="0" dirty="0">
              <a:solidFill>
                <a:srgbClr val="FAF0E1"/>
              </a:solidFill>
              <a:latin typeface="Marianne Medium" charset="0"/>
              <a:ea typeface="Marianne Medium" charset="0"/>
              <a:cs typeface="Marianne Medium" charset="0"/>
            </a:endParaRPr>
          </a:p>
        </p:txBody>
      </p:sp>
      <p:pic>
        <p:nvPicPr>
          <p:cNvPr id="2" name="Imag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86860" y="0"/>
            <a:ext cx="2405140" cy="1019502"/>
          </a:xfrm>
          <a:prstGeom prst="rect">
            <a:avLst/>
          </a:prstGeom>
        </p:spPr>
      </p:pic>
      <p:pic>
        <p:nvPicPr>
          <p:cNvPr id="4" name="Image 3">
            <a:extLst>
              <a:ext uri="{FF2B5EF4-FFF2-40B4-BE49-F238E27FC236}">
                <a16:creationId xmlns:a16="http://schemas.microsoft.com/office/drawing/2014/main" id="{86D9F264-17A7-4E50-91DC-A7CDCA308554}"/>
              </a:ext>
            </a:extLst>
          </p:cNvPr>
          <p:cNvPicPr>
            <a:picLocks noChangeAspect="1"/>
          </p:cNvPicPr>
          <p:nvPr userDrawn="1"/>
        </p:nvPicPr>
        <p:blipFill>
          <a:blip r:embed="rId4"/>
          <a:stretch>
            <a:fillRect/>
          </a:stretch>
        </p:blipFill>
        <p:spPr>
          <a:xfrm>
            <a:off x="9245285" y="6148552"/>
            <a:ext cx="699903" cy="699903"/>
          </a:xfrm>
          <a:prstGeom prst="rect">
            <a:avLst/>
          </a:prstGeom>
        </p:spPr>
      </p:pic>
      <p:sp>
        <p:nvSpPr>
          <p:cNvPr id="12" name="ZoneTexte 11">
            <a:extLst>
              <a:ext uri="{FF2B5EF4-FFF2-40B4-BE49-F238E27FC236}">
                <a16:creationId xmlns:a16="http://schemas.microsoft.com/office/drawing/2014/main" id="{481C0E33-D3D4-4FC8-BB7C-A88F562DB27F}"/>
              </a:ext>
            </a:extLst>
          </p:cNvPr>
          <p:cNvSpPr txBox="1"/>
          <p:nvPr userDrawn="1"/>
        </p:nvSpPr>
        <p:spPr>
          <a:xfrm>
            <a:off x="9945189" y="6323631"/>
            <a:ext cx="2039389" cy="400110"/>
          </a:xfrm>
          <a:prstGeom prst="rect">
            <a:avLst/>
          </a:prstGeom>
          <a:noFill/>
        </p:spPr>
        <p:txBody>
          <a:bodyPr wrap="square" rtlCol="0" anchor="b"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ts val="0"/>
              </a:spcBef>
              <a:spcAft>
                <a:spcPts val="0"/>
              </a:spcAft>
              <a:buClrTx/>
              <a:buSzTx/>
              <a:buFontTx/>
              <a:buNone/>
              <a:tabLst/>
              <a:defRPr/>
            </a:pPr>
            <a:r>
              <a:rPr lang="fr-FR" sz="1000" b="0" i="0" dirty="0">
                <a:solidFill>
                  <a:srgbClr val="FAF0E1"/>
                </a:solidFill>
                <a:latin typeface="Marianne" charset="0"/>
                <a:ea typeface="Marianne" charset="0"/>
                <a:cs typeface="Marianne" charset="0"/>
              </a:rPr>
              <a:t>BU et Learning center – SCD</a:t>
            </a:r>
          </a:p>
          <a:p>
            <a:pPr marL="0" marR="0" indent="0" algn="r" defTabSz="457200" rtl="0" eaLnBrk="1" fontAlgn="auto" latinLnBrk="0" hangingPunct="1">
              <a:lnSpc>
                <a:spcPct val="100000"/>
              </a:lnSpc>
              <a:spcBef>
                <a:spcPts val="0"/>
              </a:spcBef>
              <a:spcAft>
                <a:spcPts val="0"/>
              </a:spcAft>
              <a:buClrTx/>
              <a:buSzTx/>
              <a:buFontTx/>
              <a:buNone/>
              <a:tabLst/>
              <a:defRPr/>
            </a:pPr>
            <a:r>
              <a:rPr lang="fr-FR" sz="1000" b="0" i="1" dirty="0">
                <a:solidFill>
                  <a:srgbClr val="FAF0E1"/>
                </a:solidFill>
                <a:latin typeface="Marianne" charset="0"/>
                <a:ea typeface="Marianne" charset="0"/>
                <a:cs typeface="Marianne" charset="0"/>
              </a:rPr>
              <a:t>Fabrique de la science ouverte</a:t>
            </a:r>
          </a:p>
        </p:txBody>
      </p:sp>
    </p:spTree>
    <p:extLst>
      <p:ext uri="{BB962C8B-B14F-4D97-AF65-F5344CB8AC3E}">
        <p14:creationId xmlns:p14="http://schemas.microsoft.com/office/powerpoint/2010/main" val="556209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Intercalaire foncé">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id="{99DDBA73-F1A9-3643-9388-52761924DCA5}"/>
              </a:ext>
            </a:extLst>
          </p:cNvPr>
          <p:cNvSpPr>
            <a:spLocks noGrp="1"/>
          </p:cNvSpPr>
          <p:nvPr>
            <p:ph type="ctrTitle"/>
          </p:nvPr>
        </p:nvSpPr>
        <p:spPr>
          <a:xfrm>
            <a:off x="1574181" y="2324037"/>
            <a:ext cx="9144000" cy="675641"/>
          </a:xfrm>
          <a:prstGeom prst="rect">
            <a:avLst/>
          </a:prstGeom>
        </p:spPr>
        <p:txBody>
          <a:bodyPr anchor="ctr">
            <a:normAutofit/>
          </a:bodyPr>
          <a:lstStyle>
            <a:lvl1pPr algn="ctr">
              <a:defRPr sz="4000" b="0" i="0">
                <a:solidFill>
                  <a:srgbClr val="FAF0E1"/>
                </a:solidFill>
                <a:latin typeface="Marianne Medium" charset="0"/>
                <a:ea typeface="Marianne Medium" charset="0"/>
                <a:cs typeface="Marianne Medium" charset="0"/>
              </a:defRPr>
            </a:lvl1pPr>
          </a:lstStyle>
          <a:p>
            <a:r>
              <a:rPr lang="fr-FR" dirty="0"/>
              <a:t>Cliquez et modifiez le titre</a:t>
            </a:r>
          </a:p>
        </p:txBody>
      </p:sp>
      <p:sp>
        <p:nvSpPr>
          <p:cNvPr id="8" name="Sous-titre 2">
            <a:extLst>
              <a:ext uri="{FF2B5EF4-FFF2-40B4-BE49-F238E27FC236}">
                <a16:creationId xmlns:a16="http://schemas.microsoft.com/office/drawing/2014/main" id="{91B4B618-ED96-9348-82D5-5E3EEAFCD1DA}"/>
              </a:ext>
            </a:extLst>
          </p:cNvPr>
          <p:cNvSpPr>
            <a:spLocks noGrp="1"/>
          </p:cNvSpPr>
          <p:nvPr>
            <p:ph type="subTitle" idx="1"/>
          </p:nvPr>
        </p:nvSpPr>
        <p:spPr>
          <a:xfrm>
            <a:off x="1574181" y="3005076"/>
            <a:ext cx="9144000" cy="1655762"/>
          </a:xfrm>
          <a:prstGeom prst="rect">
            <a:avLst/>
          </a:prstGeom>
        </p:spPr>
        <p:txBody>
          <a:bodyPr anchor="ctr"/>
          <a:lstStyle>
            <a:lvl1pPr marL="0" indent="0" algn="ctr">
              <a:buNone/>
              <a:defRPr sz="2400" b="0" i="0">
                <a:solidFill>
                  <a:srgbClr val="FAF0E1"/>
                </a:solidFill>
                <a:latin typeface="Marianne" charset="0"/>
                <a:ea typeface="Marianne" charset="0"/>
                <a:cs typeface="Marianne"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Cliquez pour modifier le style des sous-titres du masque</a:t>
            </a:r>
          </a:p>
        </p:txBody>
      </p:sp>
      <p:sp>
        <p:nvSpPr>
          <p:cNvPr id="10" name="ZoneTexte 9">
            <a:extLst>
              <a:ext uri="{FF2B5EF4-FFF2-40B4-BE49-F238E27FC236}">
                <a16:creationId xmlns:a16="http://schemas.microsoft.com/office/drawing/2014/main" id="{C5B4B59E-5B5B-FB48-9EDB-FEF8A5A7F95B}"/>
              </a:ext>
            </a:extLst>
          </p:cNvPr>
          <p:cNvSpPr txBox="1"/>
          <p:nvPr/>
        </p:nvSpPr>
        <p:spPr>
          <a:xfrm>
            <a:off x="236034" y="6200521"/>
            <a:ext cx="2255520" cy="523220"/>
          </a:xfrm>
          <a:prstGeom prst="rect">
            <a:avLst/>
          </a:prstGeom>
          <a:noFill/>
        </p:spPr>
        <p:txBody>
          <a:bodyPr wrap="square" rtlCol="0" anchor="b" anchorCtr="0">
            <a:spAutoFit/>
          </a:bodyPr>
          <a:lstStyle/>
          <a:p>
            <a:pPr algn="l"/>
            <a:fld id="{0266F510-961F-3D4E-BEDE-3D960C5DD444}" type="slidenum">
              <a:rPr lang="fr-FR" sz="2800" b="1" i="0" smtClean="0">
                <a:solidFill>
                  <a:srgbClr val="FAF0E1"/>
                </a:solidFill>
                <a:latin typeface="Marianne" charset="0"/>
                <a:ea typeface="Marianne" charset="0"/>
                <a:cs typeface="Marianne" charset="0"/>
              </a:rPr>
              <a:pPr algn="l"/>
              <a:t>‹N°›</a:t>
            </a:fld>
            <a:endParaRPr lang="fr-FR" sz="2800" b="1" i="0" dirty="0">
              <a:solidFill>
                <a:srgbClr val="FAF0E1"/>
              </a:solidFill>
              <a:latin typeface="Marianne" charset="0"/>
              <a:ea typeface="Marianne" charset="0"/>
              <a:cs typeface="Marianne" charset="0"/>
            </a:endParaRPr>
          </a:p>
        </p:txBody>
      </p:sp>
      <p:sp>
        <p:nvSpPr>
          <p:cNvPr id="5" name="ZoneTexte 4"/>
          <p:cNvSpPr txBox="1"/>
          <p:nvPr userDrawn="1"/>
        </p:nvSpPr>
        <p:spPr>
          <a:xfrm>
            <a:off x="7333399" y="6323631"/>
            <a:ext cx="4651179" cy="400110"/>
          </a:xfrm>
          <a:prstGeom prst="rect">
            <a:avLst/>
          </a:prstGeom>
          <a:noFill/>
        </p:spPr>
        <p:txBody>
          <a:bodyPr wrap="square" rtlCol="0" anchor="b"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ts val="0"/>
              </a:spcBef>
              <a:spcAft>
                <a:spcPts val="0"/>
              </a:spcAft>
              <a:buClrTx/>
              <a:buSzTx/>
              <a:buFontTx/>
              <a:buNone/>
              <a:tabLst/>
              <a:defRPr/>
            </a:pPr>
            <a:r>
              <a:rPr lang="fr-FR" sz="1000" b="0" i="0" dirty="0">
                <a:solidFill>
                  <a:srgbClr val="FAF0E1"/>
                </a:solidFill>
                <a:latin typeface="Marianne" charset="0"/>
                <a:ea typeface="Marianne" charset="0"/>
                <a:cs typeface="Marianne" charset="0"/>
              </a:rPr>
              <a:t>BU et Learning center – SCD</a:t>
            </a:r>
          </a:p>
          <a:p>
            <a:pPr marL="0" marR="0" indent="0" algn="r" defTabSz="457200" rtl="0" eaLnBrk="1" fontAlgn="auto" latinLnBrk="0" hangingPunct="1">
              <a:lnSpc>
                <a:spcPct val="100000"/>
              </a:lnSpc>
              <a:spcBef>
                <a:spcPts val="0"/>
              </a:spcBef>
              <a:spcAft>
                <a:spcPts val="0"/>
              </a:spcAft>
              <a:buClrTx/>
              <a:buSzTx/>
              <a:buFontTx/>
              <a:buNone/>
              <a:tabLst/>
              <a:defRPr/>
            </a:pPr>
            <a:r>
              <a:rPr lang="fr-FR" sz="1000" b="0" i="0" dirty="0">
                <a:solidFill>
                  <a:srgbClr val="FAF0E1"/>
                </a:solidFill>
                <a:latin typeface="Marianne" charset="0"/>
                <a:ea typeface="Marianne" charset="0"/>
                <a:cs typeface="Marianne" charset="0"/>
              </a:rPr>
              <a:t>La Fabrique de la science ouverte</a:t>
            </a:r>
          </a:p>
        </p:txBody>
      </p:sp>
      <p:sp>
        <p:nvSpPr>
          <p:cNvPr id="6" name="ZoneTexte 5">
            <a:extLst>
              <a:ext uri="{FF2B5EF4-FFF2-40B4-BE49-F238E27FC236}">
                <a16:creationId xmlns:a16="http://schemas.microsoft.com/office/drawing/2014/main" id="{A91C1AC2-23D5-BF4A-B312-A425A8542130}"/>
              </a:ext>
            </a:extLst>
          </p:cNvPr>
          <p:cNvSpPr txBox="1"/>
          <p:nvPr userDrawn="1"/>
        </p:nvSpPr>
        <p:spPr>
          <a:xfrm>
            <a:off x="236034" y="239198"/>
            <a:ext cx="2255520" cy="230832"/>
          </a:xfrm>
          <a:prstGeom prst="rect">
            <a:avLst/>
          </a:prstGeom>
          <a:noFill/>
        </p:spPr>
        <p:txBody>
          <a:bodyPr wrap="square" rtlCol="0" anchor="ctr" anchorCtr="0">
            <a:spAutoFit/>
          </a:bodyPr>
          <a:lstStyle/>
          <a:p>
            <a:pPr algn="l"/>
            <a:fld id="{BF5F8CA0-4F20-CD49-8CED-24C31DDA2660}" type="datetime1">
              <a:rPr lang="fr-FR" sz="900" b="0" i="0" smtClean="0">
                <a:solidFill>
                  <a:srgbClr val="FAF0E1"/>
                </a:solidFill>
                <a:latin typeface="Marianne Medium" charset="0"/>
                <a:ea typeface="Marianne Medium" charset="0"/>
                <a:cs typeface="Marianne Medium" charset="0"/>
              </a:rPr>
              <a:t>09/11/2023</a:t>
            </a:fld>
            <a:endParaRPr lang="fr-FR" sz="900" b="0" i="0" dirty="0">
              <a:solidFill>
                <a:srgbClr val="FAF0E1"/>
              </a:solidFill>
              <a:latin typeface="Marianne Medium" charset="0"/>
              <a:ea typeface="Marianne Medium" charset="0"/>
              <a:cs typeface="Marianne Medium" charset="0"/>
            </a:endParaRPr>
          </a:p>
        </p:txBody>
      </p:sp>
      <p:pic>
        <p:nvPicPr>
          <p:cNvPr id="2" name="Imag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43560" y="11251"/>
            <a:ext cx="1641741" cy="695909"/>
          </a:xfrm>
          <a:prstGeom prst="rect">
            <a:avLst/>
          </a:prstGeom>
        </p:spPr>
      </p:pic>
      <p:pic>
        <p:nvPicPr>
          <p:cNvPr id="15" name="Image 14">
            <a:extLst>
              <a:ext uri="{FF2B5EF4-FFF2-40B4-BE49-F238E27FC236}">
                <a16:creationId xmlns:a16="http://schemas.microsoft.com/office/drawing/2014/main" id="{F60578E4-17C8-4864-8F5E-309E43B4145C}"/>
              </a:ext>
            </a:extLst>
          </p:cNvPr>
          <p:cNvPicPr>
            <a:picLocks noChangeAspect="1"/>
          </p:cNvPicPr>
          <p:nvPr userDrawn="1"/>
        </p:nvPicPr>
        <p:blipFill>
          <a:blip r:embed="rId4"/>
          <a:stretch>
            <a:fillRect/>
          </a:stretch>
        </p:blipFill>
        <p:spPr>
          <a:xfrm>
            <a:off x="9070477" y="6125573"/>
            <a:ext cx="673116" cy="673116"/>
          </a:xfrm>
          <a:prstGeom prst="rect">
            <a:avLst/>
          </a:prstGeom>
        </p:spPr>
      </p:pic>
    </p:spTree>
    <p:extLst>
      <p:ext uri="{BB962C8B-B14F-4D97-AF65-F5344CB8AC3E}">
        <p14:creationId xmlns:p14="http://schemas.microsoft.com/office/powerpoint/2010/main" val="2250366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Intercalaire clair">
    <p:bg>
      <p:bgPr>
        <a:solidFill>
          <a:srgbClr val="FAF0E1"/>
        </a:solidFill>
        <a:effectLst/>
      </p:bgPr>
    </p:bg>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id="{99DDBA73-F1A9-3643-9388-52761924DCA5}"/>
              </a:ext>
            </a:extLst>
          </p:cNvPr>
          <p:cNvSpPr>
            <a:spLocks noGrp="1"/>
          </p:cNvSpPr>
          <p:nvPr>
            <p:ph type="ctrTitle"/>
          </p:nvPr>
        </p:nvSpPr>
        <p:spPr>
          <a:xfrm>
            <a:off x="1574181" y="2324037"/>
            <a:ext cx="9144000" cy="675641"/>
          </a:xfrm>
          <a:prstGeom prst="rect">
            <a:avLst/>
          </a:prstGeom>
        </p:spPr>
        <p:txBody>
          <a:bodyPr anchor="ctr">
            <a:normAutofit/>
          </a:bodyPr>
          <a:lstStyle>
            <a:lvl1pPr algn="ctr">
              <a:defRPr sz="4000" b="0" i="0">
                <a:solidFill>
                  <a:srgbClr val="000037"/>
                </a:solidFill>
                <a:latin typeface="Marianne Medium" charset="0"/>
                <a:ea typeface="Marianne Medium" charset="0"/>
                <a:cs typeface="Marianne Medium" charset="0"/>
              </a:defRPr>
            </a:lvl1pPr>
          </a:lstStyle>
          <a:p>
            <a:r>
              <a:rPr lang="fr-FR" dirty="0"/>
              <a:t>Cliquez et modifiez le titre</a:t>
            </a:r>
          </a:p>
        </p:txBody>
      </p:sp>
      <p:sp>
        <p:nvSpPr>
          <p:cNvPr id="8" name="Sous-titre 2">
            <a:extLst>
              <a:ext uri="{FF2B5EF4-FFF2-40B4-BE49-F238E27FC236}">
                <a16:creationId xmlns:a16="http://schemas.microsoft.com/office/drawing/2014/main" id="{91B4B618-ED96-9348-82D5-5E3EEAFCD1DA}"/>
              </a:ext>
            </a:extLst>
          </p:cNvPr>
          <p:cNvSpPr>
            <a:spLocks noGrp="1"/>
          </p:cNvSpPr>
          <p:nvPr>
            <p:ph type="subTitle" idx="1"/>
          </p:nvPr>
        </p:nvSpPr>
        <p:spPr>
          <a:xfrm>
            <a:off x="1574181" y="3005076"/>
            <a:ext cx="9144000" cy="1655762"/>
          </a:xfrm>
          <a:prstGeom prst="rect">
            <a:avLst/>
          </a:prstGeom>
        </p:spPr>
        <p:txBody>
          <a:bodyPr anchor="ctr"/>
          <a:lstStyle>
            <a:lvl1pPr marL="0" indent="0" algn="ctr">
              <a:buNone/>
              <a:defRPr sz="2400" b="0" i="0">
                <a:solidFill>
                  <a:srgbClr val="000037"/>
                </a:solidFill>
                <a:latin typeface="Marianne" charset="0"/>
                <a:ea typeface="Marianne" charset="0"/>
                <a:cs typeface="Marianne"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Cliquez pour modifier le style des sous-titres du masque</a:t>
            </a:r>
          </a:p>
        </p:txBody>
      </p:sp>
      <p:sp>
        <p:nvSpPr>
          <p:cNvPr id="10" name="ZoneTexte 9">
            <a:extLst>
              <a:ext uri="{FF2B5EF4-FFF2-40B4-BE49-F238E27FC236}">
                <a16:creationId xmlns:a16="http://schemas.microsoft.com/office/drawing/2014/main" id="{C5B4B59E-5B5B-FB48-9EDB-FEF8A5A7F95B}"/>
              </a:ext>
            </a:extLst>
          </p:cNvPr>
          <p:cNvSpPr txBox="1"/>
          <p:nvPr/>
        </p:nvSpPr>
        <p:spPr>
          <a:xfrm>
            <a:off x="236034" y="6200521"/>
            <a:ext cx="2255520" cy="523220"/>
          </a:xfrm>
          <a:prstGeom prst="rect">
            <a:avLst/>
          </a:prstGeom>
          <a:noFill/>
        </p:spPr>
        <p:txBody>
          <a:bodyPr wrap="square" rtlCol="0" anchor="b" anchorCtr="0">
            <a:spAutoFit/>
          </a:bodyPr>
          <a:lstStyle/>
          <a:p>
            <a:pPr algn="l"/>
            <a:fld id="{0266F510-961F-3D4E-BEDE-3D960C5DD444}" type="slidenum">
              <a:rPr lang="fr-FR" sz="2800" b="1" i="0" smtClean="0">
                <a:solidFill>
                  <a:srgbClr val="000037"/>
                </a:solidFill>
                <a:latin typeface="Marianne" charset="0"/>
                <a:ea typeface="Marianne" charset="0"/>
                <a:cs typeface="Marianne" charset="0"/>
              </a:rPr>
              <a:pPr algn="l"/>
              <a:t>‹N°›</a:t>
            </a:fld>
            <a:endParaRPr lang="fr-FR" sz="2800" b="1" i="0" dirty="0">
              <a:solidFill>
                <a:srgbClr val="000037"/>
              </a:solidFill>
              <a:latin typeface="Marianne" charset="0"/>
              <a:ea typeface="Marianne" charset="0"/>
              <a:cs typeface="Marianne" charset="0"/>
            </a:endParaRPr>
          </a:p>
        </p:txBody>
      </p:sp>
      <p:sp>
        <p:nvSpPr>
          <p:cNvPr id="5" name="ZoneTexte 4"/>
          <p:cNvSpPr txBox="1"/>
          <p:nvPr userDrawn="1"/>
        </p:nvSpPr>
        <p:spPr>
          <a:xfrm>
            <a:off x="7333399" y="6323631"/>
            <a:ext cx="4651179" cy="400110"/>
          </a:xfrm>
          <a:prstGeom prst="rect">
            <a:avLst/>
          </a:prstGeom>
          <a:noFill/>
        </p:spPr>
        <p:txBody>
          <a:bodyPr wrap="square" rtlCol="0" anchor="b"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000" b="0" i="0" dirty="0">
                <a:solidFill>
                  <a:srgbClr val="000037"/>
                </a:solidFill>
                <a:latin typeface="Marianne" charset="0"/>
                <a:ea typeface="Marianne" charset="0"/>
                <a:cs typeface="Marianne" charset="0"/>
              </a:rPr>
              <a:t>BU et Learning center – SCD</a:t>
            </a:r>
          </a:p>
          <a:p>
            <a:pPr algn="r"/>
            <a:r>
              <a:rPr lang="fr-FR" sz="1000" b="0" i="0" dirty="0">
                <a:solidFill>
                  <a:srgbClr val="000037"/>
                </a:solidFill>
                <a:latin typeface="Marianne" charset="0"/>
                <a:ea typeface="Marianne" charset="0"/>
                <a:cs typeface="Marianne" charset="0"/>
              </a:rPr>
              <a:t>La Fabrique de la science ouverte</a:t>
            </a:r>
          </a:p>
        </p:txBody>
      </p:sp>
      <p:sp>
        <p:nvSpPr>
          <p:cNvPr id="6" name="ZoneTexte 5">
            <a:extLst>
              <a:ext uri="{FF2B5EF4-FFF2-40B4-BE49-F238E27FC236}">
                <a16:creationId xmlns:a16="http://schemas.microsoft.com/office/drawing/2014/main" id="{A91C1AC2-23D5-BF4A-B312-A425A8542130}"/>
              </a:ext>
            </a:extLst>
          </p:cNvPr>
          <p:cNvSpPr txBox="1"/>
          <p:nvPr userDrawn="1"/>
        </p:nvSpPr>
        <p:spPr>
          <a:xfrm>
            <a:off x="236034" y="239198"/>
            <a:ext cx="2255520" cy="230832"/>
          </a:xfrm>
          <a:prstGeom prst="rect">
            <a:avLst/>
          </a:prstGeom>
          <a:noFill/>
        </p:spPr>
        <p:txBody>
          <a:bodyPr wrap="square" rtlCol="0" anchor="ctr" anchorCtr="0">
            <a:spAutoFit/>
          </a:bodyPr>
          <a:lstStyle/>
          <a:p>
            <a:pPr algn="l"/>
            <a:fld id="{BF5F8CA0-4F20-CD49-8CED-24C31DDA2660}" type="datetime1">
              <a:rPr lang="fr-FR" sz="900" b="0" i="0" smtClean="0">
                <a:solidFill>
                  <a:srgbClr val="000037"/>
                </a:solidFill>
                <a:latin typeface="Marianne Medium" charset="0"/>
                <a:ea typeface="Marianne Medium" charset="0"/>
                <a:cs typeface="Marianne Medium" charset="0"/>
              </a:rPr>
              <a:t>09/11/2023</a:t>
            </a:fld>
            <a:endParaRPr lang="fr-FR" sz="900" b="0" i="0" dirty="0">
              <a:solidFill>
                <a:srgbClr val="000037"/>
              </a:solidFill>
              <a:latin typeface="Marianne Medium" charset="0"/>
              <a:ea typeface="Marianne Medium" charset="0"/>
              <a:cs typeface="Marianne Medium" charset="0"/>
            </a:endParaRPr>
          </a:p>
        </p:txBody>
      </p:sp>
      <p:pic>
        <p:nvPicPr>
          <p:cNvPr id="9"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52874" y="0"/>
            <a:ext cx="1639126" cy="694800"/>
          </a:xfrm>
          <a:prstGeom prst="rect">
            <a:avLst/>
          </a:prstGeom>
        </p:spPr>
      </p:pic>
      <p:pic>
        <p:nvPicPr>
          <p:cNvPr id="11" name="Image 10">
            <a:extLst>
              <a:ext uri="{FF2B5EF4-FFF2-40B4-BE49-F238E27FC236}">
                <a16:creationId xmlns:a16="http://schemas.microsoft.com/office/drawing/2014/main" id="{E82E72D2-6315-4984-9D41-3995CF7F106F}"/>
              </a:ext>
            </a:extLst>
          </p:cNvPr>
          <p:cNvPicPr>
            <a:picLocks noChangeAspect="1"/>
          </p:cNvPicPr>
          <p:nvPr userDrawn="1"/>
        </p:nvPicPr>
        <p:blipFill>
          <a:blip r:embed="rId3"/>
          <a:stretch>
            <a:fillRect/>
          </a:stretch>
        </p:blipFill>
        <p:spPr>
          <a:xfrm>
            <a:off x="9070477" y="6125573"/>
            <a:ext cx="673116" cy="673116"/>
          </a:xfrm>
          <a:prstGeom prst="rect">
            <a:avLst/>
          </a:prstGeom>
        </p:spPr>
      </p:pic>
    </p:spTree>
    <p:extLst>
      <p:ext uri="{BB962C8B-B14F-4D97-AF65-F5344CB8AC3E}">
        <p14:creationId xmlns:p14="http://schemas.microsoft.com/office/powerpoint/2010/main" val="2105089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Titre + Texte">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193F11-558B-B843-9AB0-B08BD8E67BFC}"/>
              </a:ext>
            </a:extLst>
          </p:cNvPr>
          <p:cNvSpPr>
            <a:spLocks noGrp="1"/>
          </p:cNvSpPr>
          <p:nvPr>
            <p:ph type="title" hasCustomPrompt="1"/>
          </p:nvPr>
        </p:nvSpPr>
        <p:spPr>
          <a:xfrm>
            <a:off x="839788" y="987424"/>
            <a:ext cx="3932237" cy="983615"/>
          </a:xfrm>
          <a:prstGeom prst="rect">
            <a:avLst/>
          </a:prstGeom>
        </p:spPr>
        <p:txBody>
          <a:bodyPr anchor="t"/>
          <a:lstStyle>
            <a:lvl1pPr>
              <a:defRPr sz="3200" b="0" i="0">
                <a:latin typeface="Marianne" charset="0"/>
                <a:ea typeface="Marianne" charset="0"/>
                <a:cs typeface="Marianne" charset="0"/>
              </a:defRPr>
            </a:lvl1pPr>
          </a:lstStyle>
          <a:p>
            <a:r>
              <a:rPr lang="fr-FR" dirty="0"/>
              <a:t>Modifiez le style </a:t>
            </a:r>
            <a:br>
              <a:rPr lang="fr-FR" dirty="0"/>
            </a:br>
            <a:r>
              <a:rPr lang="fr-FR" dirty="0"/>
              <a:t>du titre</a:t>
            </a:r>
          </a:p>
        </p:txBody>
      </p:sp>
      <p:sp>
        <p:nvSpPr>
          <p:cNvPr id="3" name="Espace réservé du contenu 2">
            <a:extLst>
              <a:ext uri="{FF2B5EF4-FFF2-40B4-BE49-F238E27FC236}">
                <a16:creationId xmlns:a16="http://schemas.microsoft.com/office/drawing/2014/main" id="{D1088999-AD7D-2246-8944-BE83F7A608A0}"/>
              </a:ext>
            </a:extLst>
          </p:cNvPr>
          <p:cNvSpPr>
            <a:spLocks noGrp="1"/>
          </p:cNvSpPr>
          <p:nvPr>
            <p:ph idx="1"/>
          </p:nvPr>
        </p:nvSpPr>
        <p:spPr>
          <a:xfrm>
            <a:off x="5183188" y="987425"/>
            <a:ext cx="6172200" cy="4873625"/>
          </a:xfrm>
          <a:prstGeom prst="rect">
            <a:avLst/>
          </a:prstGeom>
        </p:spPr>
        <p:txBody>
          <a:bodyPr/>
          <a:lstStyle>
            <a:lvl1pPr>
              <a:defRPr sz="3200" b="0" i="0">
                <a:latin typeface="Marianne" charset="0"/>
                <a:ea typeface="Marianne" charset="0"/>
                <a:cs typeface="Marianne" charset="0"/>
              </a:defRPr>
            </a:lvl1pPr>
            <a:lvl2pPr>
              <a:defRPr sz="2800" b="0" i="0">
                <a:latin typeface="Marianne" charset="0"/>
                <a:ea typeface="Marianne" charset="0"/>
                <a:cs typeface="Marianne" charset="0"/>
              </a:defRPr>
            </a:lvl2pPr>
            <a:lvl3pPr>
              <a:defRPr sz="2400" b="0" i="0">
                <a:latin typeface="Marianne" charset="0"/>
                <a:ea typeface="Marianne" charset="0"/>
                <a:cs typeface="Marianne" charset="0"/>
              </a:defRPr>
            </a:lvl3pPr>
            <a:lvl4pPr>
              <a:defRPr sz="2000" b="0" i="0">
                <a:latin typeface="Marianne" charset="0"/>
                <a:ea typeface="Marianne" charset="0"/>
                <a:cs typeface="Marianne" charset="0"/>
              </a:defRPr>
            </a:lvl4pPr>
            <a:lvl5pPr>
              <a:defRPr sz="2000" b="0" i="0">
                <a:latin typeface="Marianne" charset="0"/>
                <a:ea typeface="Marianne" charset="0"/>
                <a:cs typeface="Marianne" charset="0"/>
              </a:defRPr>
            </a:lvl5pPr>
            <a:lvl6pPr>
              <a:defRPr sz="2000"/>
            </a:lvl6pPr>
            <a:lvl7pPr>
              <a:defRPr sz="2000"/>
            </a:lvl7pPr>
            <a:lvl8pPr>
              <a:defRPr sz="2000"/>
            </a:lvl8pPr>
            <a:lvl9pPr>
              <a:defRPr sz="20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texte 3">
            <a:extLst>
              <a:ext uri="{FF2B5EF4-FFF2-40B4-BE49-F238E27FC236}">
                <a16:creationId xmlns:a16="http://schemas.microsoft.com/office/drawing/2014/main" id="{F1BB619D-1A21-904A-81FC-CC164428150A}"/>
              </a:ext>
            </a:extLst>
          </p:cNvPr>
          <p:cNvSpPr>
            <a:spLocks noGrp="1"/>
          </p:cNvSpPr>
          <p:nvPr>
            <p:ph type="body" sz="half" idx="2" hasCustomPrompt="1"/>
          </p:nvPr>
        </p:nvSpPr>
        <p:spPr>
          <a:xfrm>
            <a:off x="839788" y="2057400"/>
            <a:ext cx="3932237" cy="3811588"/>
          </a:xfrm>
          <a:prstGeom prst="rect">
            <a:avLst/>
          </a:prstGeom>
        </p:spPr>
        <p:txBody>
          <a:bodyPr/>
          <a:lstStyle>
            <a:lvl1pPr marL="0" indent="0">
              <a:buNone/>
              <a:defRPr sz="1600" b="0" i="0">
                <a:latin typeface="Marianne" charset="0"/>
                <a:ea typeface="Marianne" charset="0"/>
                <a:cs typeface="Marianne"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Cliquez pour modifier les styles </a:t>
            </a:r>
            <a:br>
              <a:rPr lang="fr-FR" dirty="0"/>
            </a:br>
            <a:r>
              <a:rPr lang="fr-FR" dirty="0"/>
              <a:t>du texte du masque</a:t>
            </a:r>
          </a:p>
        </p:txBody>
      </p:sp>
      <p:sp>
        <p:nvSpPr>
          <p:cNvPr id="6" name="ZoneTexte 5">
            <a:extLst>
              <a:ext uri="{FF2B5EF4-FFF2-40B4-BE49-F238E27FC236}">
                <a16:creationId xmlns:a16="http://schemas.microsoft.com/office/drawing/2014/main" id="{C5B4B59E-5B5B-FB48-9EDB-FEF8A5A7F95B}"/>
              </a:ext>
            </a:extLst>
          </p:cNvPr>
          <p:cNvSpPr txBox="1"/>
          <p:nvPr userDrawn="1"/>
        </p:nvSpPr>
        <p:spPr>
          <a:xfrm>
            <a:off x="236034" y="6200521"/>
            <a:ext cx="2255520" cy="523220"/>
          </a:xfrm>
          <a:prstGeom prst="rect">
            <a:avLst/>
          </a:prstGeom>
          <a:noFill/>
        </p:spPr>
        <p:txBody>
          <a:bodyPr wrap="square" rtlCol="0" anchor="b" anchorCtr="0">
            <a:spAutoFit/>
          </a:bodyPr>
          <a:lstStyle/>
          <a:p>
            <a:pPr algn="l"/>
            <a:fld id="{0266F510-961F-3D4E-BEDE-3D960C5DD444}" type="slidenum">
              <a:rPr lang="fr-FR" sz="2800" b="1" i="0" smtClean="0">
                <a:solidFill>
                  <a:srgbClr val="000037"/>
                </a:solidFill>
                <a:latin typeface="Marianne" charset="0"/>
                <a:ea typeface="Marianne" charset="0"/>
                <a:cs typeface="Marianne" charset="0"/>
              </a:rPr>
              <a:pPr algn="l"/>
              <a:t>‹N°›</a:t>
            </a:fld>
            <a:endParaRPr lang="fr-FR" sz="2800" b="1" i="0" dirty="0">
              <a:solidFill>
                <a:srgbClr val="000037"/>
              </a:solidFill>
              <a:latin typeface="Marianne" charset="0"/>
              <a:ea typeface="Marianne" charset="0"/>
              <a:cs typeface="Marianne" charset="0"/>
            </a:endParaRPr>
          </a:p>
        </p:txBody>
      </p:sp>
      <p:sp>
        <p:nvSpPr>
          <p:cNvPr id="10" name="ZoneTexte 9"/>
          <p:cNvSpPr txBox="1"/>
          <p:nvPr userDrawn="1"/>
        </p:nvSpPr>
        <p:spPr>
          <a:xfrm>
            <a:off x="7333399" y="6323631"/>
            <a:ext cx="4651179" cy="400110"/>
          </a:xfrm>
          <a:prstGeom prst="rect">
            <a:avLst/>
          </a:prstGeom>
          <a:noFill/>
        </p:spPr>
        <p:txBody>
          <a:bodyPr wrap="square" rtlCol="0" anchor="b"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000" b="0" i="0" dirty="0">
                <a:solidFill>
                  <a:srgbClr val="000037"/>
                </a:solidFill>
                <a:latin typeface="Marianne" charset="0"/>
                <a:ea typeface="Marianne" charset="0"/>
                <a:cs typeface="Marianne" charset="0"/>
              </a:rPr>
              <a:t>BU et Learning center – SCD</a:t>
            </a:r>
          </a:p>
          <a:p>
            <a:pPr algn="r"/>
            <a:r>
              <a:rPr lang="fr-FR" sz="1000" b="0" i="0" dirty="0">
                <a:solidFill>
                  <a:srgbClr val="000037"/>
                </a:solidFill>
                <a:latin typeface="Marianne" charset="0"/>
                <a:ea typeface="Marianne" charset="0"/>
                <a:cs typeface="Marianne" charset="0"/>
              </a:rPr>
              <a:t>La Fabrique de la science ouverte</a:t>
            </a:r>
          </a:p>
        </p:txBody>
      </p:sp>
      <p:pic>
        <p:nvPicPr>
          <p:cNvPr id="11" name="Imag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52874" y="0"/>
            <a:ext cx="1639126" cy="694800"/>
          </a:xfrm>
          <a:prstGeom prst="rect">
            <a:avLst/>
          </a:prstGeom>
        </p:spPr>
      </p:pic>
      <p:pic>
        <p:nvPicPr>
          <p:cNvPr id="14" name="Image 13">
            <a:extLst>
              <a:ext uri="{FF2B5EF4-FFF2-40B4-BE49-F238E27FC236}">
                <a16:creationId xmlns:a16="http://schemas.microsoft.com/office/drawing/2014/main" id="{2088ECD4-5EB6-4586-8913-EFBBCE7CEFDD}"/>
              </a:ext>
            </a:extLst>
          </p:cNvPr>
          <p:cNvPicPr>
            <a:picLocks noChangeAspect="1"/>
          </p:cNvPicPr>
          <p:nvPr userDrawn="1"/>
        </p:nvPicPr>
        <p:blipFill>
          <a:blip r:embed="rId3"/>
          <a:stretch>
            <a:fillRect/>
          </a:stretch>
        </p:blipFill>
        <p:spPr>
          <a:xfrm>
            <a:off x="9070477" y="6125573"/>
            <a:ext cx="673116" cy="673116"/>
          </a:xfrm>
          <a:prstGeom prst="rect">
            <a:avLst/>
          </a:prstGeom>
        </p:spPr>
      </p:pic>
      <p:sp>
        <p:nvSpPr>
          <p:cNvPr id="12" name="ZoneTexte 11">
            <a:extLst>
              <a:ext uri="{FF2B5EF4-FFF2-40B4-BE49-F238E27FC236}">
                <a16:creationId xmlns:a16="http://schemas.microsoft.com/office/drawing/2014/main" id="{5C7EC835-2AC8-44B9-A3B5-A189D86BE328}"/>
              </a:ext>
            </a:extLst>
          </p:cNvPr>
          <p:cNvSpPr txBox="1"/>
          <p:nvPr userDrawn="1"/>
        </p:nvSpPr>
        <p:spPr>
          <a:xfrm>
            <a:off x="236034" y="239198"/>
            <a:ext cx="2255520" cy="230832"/>
          </a:xfrm>
          <a:prstGeom prst="rect">
            <a:avLst/>
          </a:prstGeom>
          <a:noFill/>
        </p:spPr>
        <p:txBody>
          <a:bodyPr wrap="square" rtlCol="0" anchor="ctr" anchorCtr="0">
            <a:spAutoFit/>
          </a:bodyPr>
          <a:lstStyle/>
          <a:p>
            <a:pPr algn="l"/>
            <a:fld id="{BF5F8CA0-4F20-CD49-8CED-24C31DDA2660}" type="datetime1">
              <a:rPr lang="fr-FR" sz="900" b="0" i="0" smtClean="0">
                <a:solidFill>
                  <a:srgbClr val="000037"/>
                </a:solidFill>
                <a:latin typeface="Marianne Medium" charset="0"/>
                <a:ea typeface="Marianne Medium" charset="0"/>
                <a:cs typeface="Marianne Medium" charset="0"/>
              </a:rPr>
              <a:t>09/11/2023</a:t>
            </a:fld>
            <a:endParaRPr lang="fr-FR" sz="900" b="0" i="0" dirty="0">
              <a:solidFill>
                <a:srgbClr val="000037"/>
              </a:solidFill>
              <a:latin typeface="Marianne Medium" charset="0"/>
              <a:ea typeface="Marianne Medium" charset="0"/>
              <a:cs typeface="Marianne Medium" charset="0"/>
            </a:endParaRPr>
          </a:p>
        </p:txBody>
      </p:sp>
    </p:spTree>
    <p:extLst>
      <p:ext uri="{BB962C8B-B14F-4D97-AF65-F5344CB8AC3E}">
        <p14:creationId xmlns:p14="http://schemas.microsoft.com/office/powerpoint/2010/main" val="2880263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xte">
    <p:bg>
      <p:bgPr>
        <a:solidFill>
          <a:schemeClr val="bg1"/>
        </a:solidFill>
        <a:effectLst/>
      </p:bgPr>
    </p:bg>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EA86063-3BFC-A943-9901-A4ED18C7A5A4}"/>
              </a:ext>
            </a:extLst>
          </p:cNvPr>
          <p:cNvSpPr>
            <a:spLocks noGrp="1"/>
          </p:cNvSpPr>
          <p:nvPr>
            <p:ph idx="1"/>
          </p:nvPr>
        </p:nvSpPr>
        <p:spPr>
          <a:xfrm>
            <a:off x="838200" y="738505"/>
            <a:ext cx="10515600" cy="4585335"/>
          </a:xfrm>
          <a:prstGeom prst="rect">
            <a:avLst/>
          </a:prstGeom>
        </p:spPr>
        <p:txBody>
          <a:bodyPr/>
          <a:lstStyle>
            <a:lvl1pPr>
              <a:defRPr b="0" i="0">
                <a:latin typeface="Marianne" charset="0"/>
                <a:ea typeface="Marianne" charset="0"/>
                <a:cs typeface="Marianne" charset="0"/>
              </a:defRPr>
            </a:lvl1pPr>
            <a:lvl2pPr>
              <a:defRPr b="0" i="0">
                <a:latin typeface="Marianne" charset="0"/>
                <a:ea typeface="Marianne" charset="0"/>
                <a:cs typeface="Marianne" charset="0"/>
              </a:defRPr>
            </a:lvl2pPr>
            <a:lvl3pPr>
              <a:defRPr b="0" i="0">
                <a:latin typeface="Marianne" charset="0"/>
                <a:ea typeface="Marianne" charset="0"/>
                <a:cs typeface="Marianne" charset="0"/>
              </a:defRPr>
            </a:lvl3pPr>
            <a:lvl4pPr>
              <a:defRPr b="0" i="0">
                <a:latin typeface="Marianne" charset="0"/>
                <a:ea typeface="Marianne" charset="0"/>
                <a:cs typeface="Marianne" charset="0"/>
              </a:defRPr>
            </a:lvl4pPr>
            <a:lvl5pPr>
              <a:defRPr b="0" i="0">
                <a:latin typeface="Marianne" charset="0"/>
                <a:ea typeface="Marianne" charset="0"/>
                <a:cs typeface="Marianne"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8" name="ZoneTexte 7">
            <a:extLst>
              <a:ext uri="{FF2B5EF4-FFF2-40B4-BE49-F238E27FC236}">
                <a16:creationId xmlns:a16="http://schemas.microsoft.com/office/drawing/2014/main" id="{C5B4B59E-5B5B-FB48-9EDB-FEF8A5A7F95B}"/>
              </a:ext>
            </a:extLst>
          </p:cNvPr>
          <p:cNvSpPr txBox="1"/>
          <p:nvPr userDrawn="1"/>
        </p:nvSpPr>
        <p:spPr>
          <a:xfrm>
            <a:off x="236034" y="6200521"/>
            <a:ext cx="2255520" cy="523220"/>
          </a:xfrm>
          <a:prstGeom prst="rect">
            <a:avLst/>
          </a:prstGeom>
          <a:noFill/>
        </p:spPr>
        <p:txBody>
          <a:bodyPr wrap="square" rtlCol="0" anchor="b" anchorCtr="0">
            <a:spAutoFit/>
          </a:bodyPr>
          <a:lstStyle/>
          <a:p>
            <a:pPr algn="l"/>
            <a:fld id="{0266F510-961F-3D4E-BEDE-3D960C5DD444}" type="slidenum">
              <a:rPr lang="fr-FR" sz="2800" b="1" i="0" smtClean="0">
                <a:solidFill>
                  <a:srgbClr val="000037"/>
                </a:solidFill>
                <a:latin typeface="Marianne" charset="0"/>
                <a:ea typeface="Marianne" charset="0"/>
                <a:cs typeface="Marianne" charset="0"/>
              </a:rPr>
              <a:pPr algn="l"/>
              <a:t>‹N°›</a:t>
            </a:fld>
            <a:endParaRPr lang="fr-FR" sz="2800" b="1" i="0" dirty="0">
              <a:solidFill>
                <a:srgbClr val="000037"/>
              </a:solidFill>
              <a:latin typeface="Marianne" charset="0"/>
              <a:ea typeface="Marianne" charset="0"/>
              <a:cs typeface="Marianne" charset="0"/>
            </a:endParaRPr>
          </a:p>
        </p:txBody>
      </p:sp>
      <p:pic>
        <p:nvPicPr>
          <p:cNvPr id="6" name="Imag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52874" y="0"/>
            <a:ext cx="1639126" cy="694800"/>
          </a:xfrm>
          <a:prstGeom prst="rect">
            <a:avLst/>
          </a:prstGeom>
        </p:spPr>
      </p:pic>
      <p:sp>
        <p:nvSpPr>
          <p:cNvPr id="7" name="ZoneTexte 6">
            <a:extLst>
              <a:ext uri="{FF2B5EF4-FFF2-40B4-BE49-F238E27FC236}">
                <a16:creationId xmlns:a16="http://schemas.microsoft.com/office/drawing/2014/main" id="{FA0D6CC9-CD65-4371-AAFE-A0DB87F9A562}"/>
              </a:ext>
            </a:extLst>
          </p:cNvPr>
          <p:cNvSpPr txBox="1"/>
          <p:nvPr userDrawn="1"/>
        </p:nvSpPr>
        <p:spPr>
          <a:xfrm>
            <a:off x="7333399" y="6323631"/>
            <a:ext cx="4651179" cy="400110"/>
          </a:xfrm>
          <a:prstGeom prst="rect">
            <a:avLst/>
          </a:prstGeom>
          <a:noFill/>
        </p:spPr>
        <p:txBody>
          <a:bodyPr wrap="square" rtlCol="0" anchor="b"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000" b="0" i="0" dirty="0">
                <a:solidFill>
                  <a:srgbClr val="000037"/>
                </a:solidFill>
                <a:latin typeface="Marianne" charset="0"/>
                <a:ea typeface="Marianne" charset="0"/>
                <a:cs typeface="Marianne" charset="0"/>
              </a:rPr>
              <a:t>BU et Learning center – SCD</a:t>
            </a:r>
          </a:p>
          <a:p>
            <a:pPr algn="r"/>
            <a:r>
              <a:rPr lang="fr-FR" sz="1000" b="0" i="0" dirty="0">
                <a:solidFill>
                  <a:srgbClr val="000037"/>
                </a:solidFill>
                <a:latin typeface="Marianne" charset="0"/>
                <a:ea typeface="Marianne" charset="0"/>
                <a:cs typeface="Marianne" charset="0"/>
              </a:rPr>
              <a:t>La Fabrique de la science ouverte</a:t>
            </a:r>
          </a:p>
        </p:txBody>
      </p:sp>
      <p:pic>
        <p:nvPicPr>
          <p:cNvPr id="12" name="Image 11">
            <a:extLst>
              <a:ext uri="{FF2B5EF4-FFF2-40B4-BE49-F238E27FC236}">
                <a16:creationId xmlns:a16="http://schemas.microsoft.com/office/drawing/2014/main" id="{1934C31B-E047-48CE-A2B2-0D49C362C9FF}"/>
              </a:ext>
            </a:extLst>
          </p:cNvPr>
          <p:cNvPicPr>
            <a:picLocks noChangeAspect="1"/>
          </p:cNvPicPr>
          <p:nvPr userDrawn="1"/>
        </p:nvPicPr>
        <p:blipFill>
          <a:blip r:embed="rId3"/>
          <a:stretch>
            <a:fillRect/>
          </a:stretch>
        </p:blipFill>
        <p:spPr>
          <a:xfrm>
            <a:off x="9070477" y="6125573"/>
            <a:ext cx="673116" cy="673116"/>
          </a:xfrm>
          <a:prstGeom prst="rect">
            <a:avLst/>
          </a:prstGeom>
        </p:spPr>
      </p:pic>
      <p:sp>
        <p:nvSpPr>
          <p:cNvPr id="9" name="ZoneTexte 8">
            <a:extLst>
              <a:ext uri="{FF2B5EF4-FFF2-40B4-BE49-F238E27FC236}">
                <a16:creationId xmlns:a16="http://schemas.microsoft.com/office/drawing/2014/main" id="{B5D2A7E7-5279-42CC-935D-A2A65045D926}"/>
              </a:ext>
            </a:extLst>
          </p:cNvPr>
          <p:cNvSpPr txBox="1"/>
          <p:nvPr userDrawn="1"/>
        </p:nvSpPr>
        <p:spPr>
          <a:xfrm>
            <a:off x="236034" y="239198"/>
            <a:ext cx="2255520" cy="230832"/>
          </a:xfrm>
          <a:prstGeom prst="rect">
            <a:avLst/>
          </a:prstGeom>
          <a:noFill/>
        </p:spPr>
        <p:txBody>
          <a:bodyPr wrap="square" rtlCol="0" anchor="ctr" anchorCtr="0">
            <a:spAutoFit/>
          </a:bodyPr>
          <a:lstStyle/>
          <a:p>
            <a:pPr algn="l"/>
            <a:fld id="{BF5F8CA0-4F20-CD49-8CED-24C31DDA2660}" type="datetime1">
              <a:rPr lang="fr-FR" sz="900" b="0" i="0" smtClean="0">
                <a:solidFill>
                  <a:srgbClr val="000037"/>
                </a:solidFill>
                <a:latin typeface="Marianne Medium" charset="0"/>
                <a:ea typeface="Marianne Medium" charset="0"/>
                <a:cs typeface="Marianne Medium" charset="0"/>
              </a:rPr>
              <a:t>09/11/2023</a:t>
            </a:fld>
            <a:endParaRPr lang="fr-FR" sz="900" b="0" i="0" dirty="0">
              <a:solidFill>
                <a:srgbClr val="000037"/>
              </a:solidFill>
              <a:latin typeface="Marianne Medium" charset="0"/>
              <a:ea typeface="Marianne Medium" charset="0"/>
              <a:cs typeface="Marianne Medium" charset="0"/>
            </a:endParaRPr>
          </a:p>
        </p:txBody>
      </p:sp>
    </p:spTree>
    <p:extLst>
      <p:ext uri="{BB962C8B-B14F-4D97-AF65-F5344CB8AC3E}">
        <p14:creationId xmlns:p14="http://schemas.microsoft.com/office/powerpoint/2010/main" val="4241067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Image + Texte">
    <p:bg>
      <p:bgPr>
        <a:solidFill>
          <a:schemeClr val="bg1"/>
        </a:solidFill>
        <a:effectLst/>
      </p:bgPr>
    </p:bg>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BCA5578E-88A2-E742-B0F1-BE76DAD23F64}"/>
              </a:ext>
            </a:extLst>
          </p:cNvPr>
          <p:cNvSpPr>
            <a:spLocks noGrp="1"/>
          </p:cNvSpPr>
          <p:nvPr>
            <p:ph sz="half" idx="2" hasCustomPrompt="1"/>
          </p:nvPr>
        </p:nvSpPr>
        <p:spPr>
          <a:xfrm>
            <a:off x="5628640" y="833121"/>
            <a:ext cx="5725160" cy="4653280"/>
          </a:xfrm>
          <a:prstGeom prst="rect">
            <a:avLst/>
          </a:prstGeom>
        </p:spPr>
        <p:txBody>
          <a:bodyPr/>
          <a:lstStyle>
            <a:lvl3pPr marL="9525" indent="0">
              <a:buNone/>
              <a:tabLst/>
              <a:defRPr b="0" i="0">
                <a:latin typeface="Marianne" charset="0"/>
                <a:ea typeface="Marianne" charset="0"/>
                <a:cs typeface="Marianne" charset="0"/>
              </a:defRPr>
            </a:lvl3pPr>
            <a:lvl4pPr marL="263525" indent="-263525">
              <a:tabLst/>
              <a:defRPr b="0" i="0">
                <a:latin typeface="Marianne" charset="0"/>
                <a:ea typeface="Marianne" charset="0"/>
                <a:cs typeface="Marianne" charset="0"/>
              </a:defRPr>
            </a:lvl4pPr>
          </a:lstStyle>
          <a:p>
            <a:pPr lvl="2"/>
            <a:r>
              <a:rPr lang="fr-FR" dirty="0"/>
              <a:t>Troisième niveau</a:t>
            </a:r>
          </a:p>
          <a:p>
            <a:pPr lvl="3"/>
            <a:r>
              <a:rPr lang="fr-FR" dirty="0"/>
              <a:t>Quatrième niveau </a:t>
            </a:r>
          </a:p>
          <a:p>
            <a:pPr lvl="3"/>
            <a:endParaRPr lang="fr-FR" dirty="0"/>
          </a:p>
          <a:p>
            <a:pPr lvl="2"/>
            <a:endParaRPr lang="fr-FR" dirty="0"/>
          </a:p>
          <a:p>
            <a:pPr lvl="2"/>
            <a:r>
              <a:rPr lang="fr-FR" dirty="0"/>
              <a:t>Troisième niveau</a:t>
            </a:r>
          </a:p>
          <a:p>
            <a:pPr lvl="3"/>
            <a:r>
              <a:rPr lang="fr-FR" dirty="0"/>
              <a:t>Quatrième niveau </a:t>
            </a:r>
          </a:p>
          <a:p>
            <a:pPr lvl="3"/>
            <a:endParaRPr lang="fr-FR" dirty="0"/>
          </a:p>
        </p:txBody>
      </p:sp>
      <p:sp>
        <p:nvSpPr>
          <p:cNvPr id="9" name="Espace réservé du contenu 3">
            <a:extLst>
              <a:ext uri="{FF2B5EF4-FFF2-40B4-BE49-F238E27FC236}">
                <a16:creationId xmlns:a16="http://schemas.microsoft.com/office/drawing/2014/main" id="{FEB2B62B-0244-D641-B043-152A0D64324A}"/>
              </a:ext>
            </a:extLst>
          </p:cNvPr>
          <p:cNvSpPr>
            <a:spLocks noGrp="1"/>
          </p:cNvSpPr>
          <p:nvPr>
            <p:ph sz="half" idx="10" hasCustomPrompt="1"/>
          </p:nvPr>
        </p:nvSpPr>
        <p:spPr>
          <a:xfrm>
            <a:off x="924560" y="833121"/>
            <a:ext cx="4450080" cy="4653280"/>
          </a:xfrm>
          <a:prstGeom prst="rect">
            <a:avLst/>
          </a:prstGeom>
        </p:spPr>
        <p:txBody>
          <a:bodyPr/>
          <a:lstStyle>
            <a:lvl3pPr marL="9525" indent="0">
              <a:buNone/>
              <a:tabLst/>
              <a:defRPr/>
            </a:lvl3pPr>
            <a:lvl4pPr marL="0" indent="0">
              <a:buNone/>
              <a:tabLst/>
              <a:defRPr b="0" i="0">
                <a:latin typeface="Marianne" charset="0"/>
                <a:ea typeface="Marianne" charset="0"/>
                <a:cs typeface="Marianne" charset="0"/>
              </a:defRPr>
            </a:lvl4pPr>
          </a:lstStyle>
          <a:p>
            <a:pPr lvl="3"/>
            <a:r>
              <a:rPr lang="fr-FR" dirty="0"/>
              <a:t>Image</a:t>
            </a:r>
          </a:p>
        </p:txBody>
      </p:sp>
      <p:sp>
        <p:nvSpPr>
          <p:cNvPr id="5" name="ZoneTexte 4">
            <a:extLst>
              <a:ext uri="{FF2B5EF4-FFF2-40B4-BE49-F238E27FC236}">
                <a16:creationId xmlns:a16="http://schemas.microsoft.com/office/drawing/2014/main" id="{C5B4B59E-5B5B-FB48-9EDB-FEF8A5A7F95B}"/>
              </a:ext>
            </a:extLst>
          </p:cNvPr>
          <p:cNvSpPr txBox="1"/>
          <p:nvPr userDrawn="1"/>
        </p:nvSpPr>
        <p:spPr>
          <a:xfrm>
            <a:off x="236034" y="6200521"/>
            <a:ext cx="2255520" cy="523220"/>
          </a:xfrm>
          <a:prstGeom prst="rect">
            <a:avLst/>
          </a:prstGeom>
          <a:noFill/>
        </p:spPr>
        <p:txBody>
          <a:bodyPr wrap="square" rtlCol="0" anchor="b" anchorCtr="0">
            <a:spAutoFit/>
          </a:bodyPr>
          <a:lstStyle/>
          <a:p>
            <a:pPr algn="l"/>
            <a:fld id="{0266F510-961F-3D4E-BEDE-3D960C5DD444}" type="slidenum">
              <a:rPr lang="fr-FR" sz="2800" b="1" i="0" smtClean="0">
                <a:solidFill>
                  <a:srgbClr val="000037"/>
                </a:solidFill>
                <a:latin typeface="Marianne" charset="0"/>
                <a:ea typeface="Marianne" charset="0"/>
                <a:cs typeface="Marianne" charset="0"/>
              </a:rPr>
              <a:pPr algn="l"/>
              <a:t>‹N°›</a:t>
            </a:fld>
            <a:endParaRPr lang="fr-FR" sz="2800" b="1" i="0" dirty="0">
              <a:solidFill>
                <a:srgbClr val="000037"/>
              </a:solidFill>
              <a:latin typeface="Marianne" charset="0"/>
              <a:ea typeface="Marianne" charset="0"/>
              <a:cs typeface="Marianne" charset="0"/>
            </a:endParaRPr>
          </a:p>
        </p:txBody>
      </p:sp>
      <p:sp>
        <p:nvSpPr>
          <p:cNvPr id="7" name="ZoneTexte 6">
            <a:extLst>
              <a:ext uri="{FF2B5EF4-FFF2-40B4-BE49-F238E27FC236}">
                <a16:creationId xmlns:a16="http://schemas.microsoft.com/office/drawing/2014/main" id="{A91C1AC2-23D5-BF4A-B312-A425A8542130}"/>
              </a:ext>
            </a:extLst>
          </p:cNvPr>
          <p:cNvSpPr txBox="1"/>
          <p:nvPr userDrawn="1"/>
        </p:nvSpPr>
        <p:spPr>
          <a:xfrm>
            <a:off x="236034" y="239198"/>
            <a:ext cx="2255520" cy="230832"/>
          </a:xfrm>
          <a:prstGeom prst="rect">
            <a:avLst/>
          </a:prstGeom>
          <a:noFill/>
        </p:spPr>
        <p:txBody>
          <a:bodyPr wrap="square" rtlCol="0" anchor="ctr" anchorCtr="0">
            <a:spAutoFit/>
          </a:bodyPr>
          <a:lstStyle/>
          <a:p>
            <a:pPr algn="l"/>
            <a:fld id="{5B8E1387-9906-7D41-AF07-D748B6D30A74}" type="datetime1">
              <a:rPr lang="fr-FR" sz="900" b="0" i="0" smtClean="0">
                <a:solidFill>
                  <a:srgbClr val="000037"/>
                </a:solidFill>
                <a:latin typeface="Marianne Medium" charset="0"/>
                <a:ea typeface="Marianne Medium" charset="0"/>
                <a:cs typeface="Marianne Medium" charset="0"/>
              </a:rPr>
              <a:t>09/11/2023</a:t>
            </a:fld>
            <a:endParaRPr lang="fr-FR" sz="900" b="0" i="0" dirty="0">
              <a:solidFill>
                <a:srgbClr val="000037"/>
              </a:solidFill>
              <a:latin typeface="Marianne Medium" charset="0"/>
              <a:ea typeface="Marianne Medium" charset="0"/>
              <a:cs typeface="Marianne Medium" charset="0"/>
            </a:endParaRPr>
          </a:p>
        </p:txBody>
      </p:sp>
      <p:pic>
        <p:nvPicPr>
          <p:cNvPr id="8" name="Imag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52874" y="0"/>
            <a:ext cx="1639126" cy="694800"/>
          </a:xfrm>
          <a:prstGeom prst="rect">
            <a:avLst/>
          </a:prstGeom>
        </p:spPr>
      </p:pic>
      <p:sp>
        <p:nvSpPr>
          <p:cNvPr id="11" name="ZoneTexte 10">
            <a:extLst>
              <a:ext uri="{FF2B5EF4-FFF2-40B4-BE49-F238E27FC236}">
                <a16:creationId xmlns:a16="http://schemas.microsoft.com/office/drawing/2014/main" id="{E349DAA1-52D1-4FAA-B29F-4B99A9E9E500}"/>
              </a:ext>
            </a:extLst>
          </p:cNvPr>
          <p:cNvSpPr txBox="1"/>
          <p:nvPr userDrawn="1"/>
        </p:nvSpPr>
        <p:spPr>
          <a:xfrm>
            <a:off x="7333399" y="6323631"/>
            <a:ext cx="4651179" cy="400110"/>
          </a:xfrm>
          <a:prstGeom prst="rect">
            <a:avLst/>
          </a:prstGeom>
          <a:noFill/>
        </p:spPr>
        <p:txBody>
          <a:bodyPr wrap="square" rtlCol="0" anchor="b"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000" b="0" i="0" dirty="0">
                <a:solidFill>
                  <a:srgbClr val="000037"/>
                </a:solidFill>
                <a:latin typeface="Marianne" charset="0"/>
                <a:ea typeface="Marianne" charset="0"/>
                <a:cs typeface="Marianne" charset="0"/>
              </a:rPr>
              <a:t>BU et Learning center – SCD</a:t>
            </a:r>
          </a:p>
          <a:p>
            <a:pPr algn="r"/>
            <a:r>
              <a:rPr lang="fr-FR" sz="1000" b="0" i="0" dirty="0">
                <a:solidFill>
                  <a:srgbClr val="000037"/>
                </a:solidFill>
                <a:latin typeface="Marianne" charset="0"/>
                <a:ea typeface="Marianne" charset="0"/>
                <a:cs typeface="Marianne" charset="0"/>
              </a:rPr>
              <a:t>La Fabrique de la science ouverte</a:t>
            </a:r>
          </a:p>
        </p:txBody>
      </p:sp>
      <p:pic>
        <p:nvPicPr>
          <p:cNvPr id="10" name="Image 9">
            <a:extLst>
              <a:ext uri="{FF2B5EF4-FFF2-40B4-BE49-F238E27FC236}">
                <a16:creationId xmlns:a16="http://schemas.microsoft.com/office/drawing/2014/main" id="{30F89EFB-779B-4A49-9EAB-08B90A75E369}"/>
              </a:ext>
            </a:extLst>
          </p:cNvPr>
          <p:cNvPicPr>
            <a:picLocks noChangeAspect="1"/>
          </p:cNvPicPr>
          <p:nvPr userDrawn="1"/>
        </p:nvPicPr>
        <p:blipFill>
          <a:blip r:embed="rId3"/>
          <a:stretch>
            <a:fillRect/>
          </a:stretch>
        </p:blipFill>
        <p:spPr>
          <a:xfrm>
            <a:off x="9070477" y="6125573"/>
            <a:ext cx="673116" cy="673116"/>
          </a:xfrm>
          <a:prstGeom prst="rect">
            <a:avLst/>
          </a:prstGeom>
        </p:spPr>
      </p:pic>
    </p:spTree>
    <p:extLst>
      <p:ext uri="{BB962C8B-B14F-4D97-AF65-F5344CB8AC3E}">
        <p14:creationId xmlns:p14="http://schemas.microsoft.com/office/powerpoint/2010/main" val="1380620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Vide ">
    <p:bg>
      <p:bgPr>
        <a:solidFill>
          <a:schemeClr val="bg1"/>
        </a:solidFill>
        <a:effectLst/>
      </p:bgPr>
    </p:bg>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C5B4B59E-5B5B-FB48-9EDB-FEF8A5A7F95B}"/>
              </a:ext>
            </a:extLst>
          </p:cNvPr>
          <p:cNvSpPr txBox="1"/>
          <p:nvPr userDrawn="1"/>
        </p:nvSpPr>
        <p:spPr>
          <a:xfrm>
            <a:off x="236034" y="6200521"/>
            <a:ext cx="2255520" cy="523220"/>
          </a:xfrm>
          <a:prstGeom prst="rect">
            <a:avLst/>
          </a:prstGeom>
          <a:noFill/>
        </p:spPr>
        <p:txBody>
          <a:bodyPr wrap="square" rtlCol="0" anchor="b" anchorCtr="0">
            <a:spAutoFit/>
          </a:bodyPr>
          <a:lstStyle/>
          <a:p>
            <a:pPr algn="l"/>
            <a:fld id="{0266F510-961F-3D4E-BEDE-3D960C5DD444}" type="slidenum">
              <a:rPr lang="fr-FR" sz="2800" b="1" i="0" smtClean="0">
                <a:solidFill>
                  <a:srgbClr val="000037"/>
                </a:solidFill>
                <a:latin typeface="Marianne" charset="0"/>
                <a:ea typeface="Marianne" charset="0"/>
                <a:cs typeface="Marianne" charset="0"/>
              </a:rPr>
              <a:pPr algn="l"/>
              <a:t>‹N°›</a:t>
            </a:fld>
            <a:endParaRPr lang="fr-FR" sz="2800" b="1" i="0" dirty="0">
              <a:solidFill>
                <a:srgbClr val="000037"/>
              </a:solidFill>
              <a:latin typeface="Marianne" charset="0"/>
              <a:ea typeface="Marianne" charset="0"/>
              <a:cs typeface="Marianne" charset="0"/>
            </a:endParaRPr>
          </a:p>
        </p:txBody>
      </p:sp>
      <p:sp>
        <p:nvSpPr>
          <p:cNvPr id="5" name="ZoneTexte 4">
            <a:extLst>
              <a:ext uri="{FF2B5EF4-FFF2-40B4-BE49-F238E27FC236}">
                <a16:creationId xmlns:a16="http://schemas.microsoft.com/office/drawing/2014/main" id="{A91C1AC2-23D5-BF4A-B312-A425A8542130}"/>
              </a:ext>
            </a:extLst>
          </p:cNvPr>
          <p:cNvSpPr txBox="1"/>
          <p:nvPr userDrawn="1"/>
        </p:nvSpPr>
        <p:spPr>
          <a:xfrm>
            <a:off x="236034" y="239198"/>
            <a:ext cx="2255520" cy="230832"/>
          </a:xfrm>
          <a:prstGeom prst="rect">
            <a:avLst/>
          </a:prstGeom>
          <a:noFill/>
        </p:spPr>
        <p:txBody>
          <a:bodyPr wrap="square" rtlCol="0" anchor="ctr" anchorCtr="0">
            <a:spAutoFit/>
          </a:bodyPr>
          <a:lstStyle/>
          <a:p>
            <a:pPr algn="l"/>
            <a:fld id="{5F7DA396-9EC0-5A4E-9551-83617E052EB3}" type="datetime1">
              <a:rPr lang="fr-FR" sz="900" b="0" i="0" smtClean="0">
                <a:solidFill>
                  <a:srgbClr val="000037"/>
                </a:solidFill>
                <a:latin typeface="Marianne Medium" charset="0"/>
                <a:ea typeface="Marianne Medium" charset="0"/>
                <a:cs typeface="Marianne Medium" charset="0"/>
              </a:rPr>
              <a:t>09/11/2023</a:t>
            </a:fld>
            <a:endParaRPr lang="fr-FR" sz="900" b="0" i="0" dirty="0">
              <a:solidFill>
                <a:srgbClr val="000037"/>
              </a:solidFill>
              <a:latin typeface="Marianne Medium" charset="0"/>
              <a:ea typeface="Marianne Medium" charset="0"/>
              <a:cs typeface="Marianne Medium" charset="0"/>
            </a:endParaRPr>
          </a:p>
        </p:txBody>
      </p:sp>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52874" y="0"/>
            <a:ext cx="1639126" cy="694800"/>
          </a:xfrm>
          <a:prstGeom prst="rect">
            <a:avLst/>
          </a:prstGeom>
        </p:spPr>
      </p:pic>
      <p:sp>
        <p:nvSpPr>
          <p:cNvPr id="8" name="ZoneTexte 7">
            <a:extLst>
              <a:ext uri="{FF2B5EF4-FFF2-40B4-BE49-F238E27FC236}">
                <a16:creationId xmlns:a16="http://schemas.microsoft.com/office/drawing/2014/main" id="{5FDECBD4-4D39-47DD-8CC6-2F020C034071}"/>
              </a:ext>
            </a:extLst>
          </p:cNvPr>
          <p:cNvSpPr txBox="1"/>
          <p:nvPr userDrawn="1"/>
        </p:nvSpPr>
        <p:spPr>
          <a:xfrm>
            <a:off x="7333399" y="6323631"/>
            <a:ext cx="4651179" cy="400110"/>
          </a:xfrm>
          <a:prstGeom prst="rect">
            <a:avLst/>
          </a:prstGeom>
          <a:noFill/>
        </p:spPr>
        <p:txBody>
          <a:bodyPr wrap="square" rtlCol="0" anchor="b"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000" b="0" i="0" dirty="0">
                <a:solidFill>
                  <a:srgbClr val="000037"/>
                </a:solidFill>
                <a:latin typeface="Marianne" charset="0"/>
                <a:ea typeface="Marianne" charset="0"/>
                <a:cs typeface="Marianne" charset="0"/>
              </a:rPr>
              <a:t>BU et Learning center – SCD</a:t>
            </a:r>
          </a:p>
          <a:p>
            <a:pPr algn="r"/>
            <a:r>
              <a:rPr lang="fr-FR" sz="1000" b="0" i="0" dirty="0">
                <a:solidFill>
                  <a:srgbClr val="000037"/>
                </a:solidFill>
                <a:latin typeface="Marianne" charset="0"/>
                <a:ea typeface="Marianne" charset="0"/>
                <a:cs typeface="Marianne" charset="0"/>
              </a:rPr>
              <a:t>La Fabrique de la science ouverte</a:t>
            </a:r>
          </a:p>
        </p:txBody>
      </p:sp>
      <p:pic>
        <p:nvPicPr>
          <p:cNvPr id="11" name="Image 10">
            <a:extLst>
              <a:ext uri="{FF2B5EF4-FFF2-40B4-BE49-F238E27FC236}">
                <a16:creationId xmlns:a16="http://schemas.microsoft.com/office/drawing/2014/main" id="{2A0B7E65-B5CF-48A1-910B-BFB3D85DD9A5}"/>
              </a:ext>
            </a:extLst>
          </p:cNvPr>
          <p:cNvPicPr>
            <a:picLocks noChangeAspect="1"/>
          </p:cNvPicPr>
          <p:nvPr userDrawn="1"/>
        </p:nvPicPr>
        <p:blipFill>
          <a:blip r:embed="rId3"/>
          <a:stretch>
            <a:fillRect/>
          </a:stretch>
        </p:blipFill>
        <p:spPr>
          <a:xfrm>
            <a:off x="9070477" y="6125573"/>
            <a:ext cx="673116" cy="673116"/>
          </a:xfrm>
          <a:prstGeom prst="rect">
            <a:avLst/>
          </a:prstGeom>
        </p:spPr>
      </p:pic>
    </p:spTree>
    <p:extLst>
      <p:ext uri="{BB962C8B-B14F-4D97-AF65-F5344CB8AC3E}">
        <p14:creationId xmlns:p14="http://schemas.microsoft.com/office/powerpoint/2010/main" val="3927738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0660137"/>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Lst>
  <p:hf sldNum="0" hdr="0" dt="0"/>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6.png"/><Relationship Id="rId7" Type="http://schemas.openxmlformats.org/officeDocument/2006/relationships/image" Target="../media/image32.png"/><Relationship Id="rId2" Type="http://schemas.openxmlformats.org/officeDocument/2006/relationships/image" Target="../media/image29.png"/><Relationship Id="rId1" Type="http://schemas.openxmlformats.org/officeDocument/2006/relationships/slideLayout" Target="../slideLayouts/slideLayout6.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7.svg"/><Relationship Id="rId9"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5.png"/><Relationship Id="rId1" Type="http://schemas.openxmlformats.org/officeDocument/2006/relationships/slideLayout" Target="../slideLayouts/slideLayout6.xml"/><Relationship Id="rId4" Type="http://schemas.openxmlformats.org/officeDocument/2006/relationships/image" Target="../media/image27.svg"/></Relationships>
</file>

<file path=ppt/slides/_rels/slide1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3.xml"/><Relationship Id="rId5" Type="http://schemas.openxmlformats.org/officeDocument/2006/relationships/image" Target="../media/image11.sv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s://www.ouvrirlascience.fr/wp-content/uploads/2022/07/Guide_non_cession_des_droits_pour_impression_A5.pdf" TargetMode="External"/><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s://www.ouvrirlascience.fr/wp-content/uploads/2022/07/Guide_non_cession_des_droits_pour_impression_A5.pdf" TargetMode="External"/><Relationship Id="rId2" Type="http://schemas.openxmlformats.org/officeDocument/2006/relationships/hyperlink" Target="https://creativecommons.org/licenses/by/4.0/" TargetMode="External"/><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creativecommons.org/licenses/by/4.0/" TargetMode="External"/><Relationship Id="rId7" Type="http://schemas.openxmlformats.org/officeDocument/2006/relationships/image" Target="../media/image38.png"/><Relationship Id="rId2" Type="http://schemas.openxmlformats.org/officeDocument/2006/relationships/hyperlink" Target="https://www.ouvrirlascience.fr/wp-content/uploads/2023/04/MEN_Guide_non_cession_des_droits_web.pdf" TargetMode="External"/><Relationship Id="rId1" Type="http://schemas.openxmlformats.org/officeDocument/2006/relationships/slideLayout" Target="../slideLayouts/slideLayout6.xml"/><Relationship Id="rId6" Type="http://schemas.openxmlformats.org/officeDocument/2006/relationships/hyperlink" Target="https://bu.univ-lille.fr/chercheurs-doctorants/science-ouverte/publier-en-open-access/droit-dauteur-comment-reutiliser-un-contenu" TargetMode="External"/><Relationship Id="rId5" Type="http://schemas.openxmlformats.org/officeDocument/2006/relationships/hyperlink" Target="https://docs.google.com/document/d/1E8nSWyMwCHyJgiKpwDS6dYK14Efm99Fa2LZ97TG0NXw/edit" TargetMode="External"/><Relationship Id="rId4" Type="http://schemas.openxmlformats.org/officeDocument/2006/relationships/hyperlink" Target="https://creativecommons.org/choose/"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hyperlink" Target="https://fabso.univ-lille.fr/"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13.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6.xml"/><Relationship Id="rId5" Type="http://schemas.openxmlformats.org/officeDocument/2006/relationships/image" Target="../media/image18.sv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 Id="rId5" Type="http://schemas.openxmlformats.org/officeDocument/2006/relationships/image" Target="../media/image22.sv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hyperlink" Target="https://www.legifrance.gouv.fr/jorf/article_jo/JORFARTI000033202841" TargetMode="External"/><Relationship Id="rId1" Type="http://schemas.openxmlformats.org/officeDocument/2006/relationships/slideLayout" Target="../slideLayouts/slideLayout6.xml"/><Relationship Id="rId6" Type="http://schemas.openxmlformats.org/officeDocument/2006/relationships/image" Target="../media/image25.svg"/><Relationship Id="rId5" Type="http://schemas.openxmlformats.org/officeDocument/2006/relationships/image" Target="../media/image24.png"/><Relationship Id="rId10" Type="http://schemas.openxmlformats.org/officeDocument/2006/relationships/image" Target="../media/image28.png"/><Relationship Id="rId4" Type="http://schemas.openxmlformats.org/officeDocument/2006/relationships/hyperlink" Target="https://lilloa.univ-lille.fr/" TargetMode="External"/><Relationship Id="rId9" Type="http://schemas.openxmlformats.org/officeDocument/2006/relationships/hyperlink" Target="https://hal.univ-lille.f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a:t>L’open </a:t>
            </a:r>
            <a:r>
              <a:rPr lang="fr-FR" dirty="0" err="1"/>
              <a:t>access</a:t>
            </a:r>
            <a:r>
              <a:rPr lang="fr-FR" dirty="0"/>
              <a:t> OK… mais est-ce que j’ai vraiment le droit ?</a:t>
            </a:r>
            <a:br>
              <a:rPr lang="fr-FR" dirty="0"/>
            </a:br>
            <a:br>
              <a:rPr lang="fr-FR" dirty="0"/>
            </a:br>
            <a:br>
              <a:rPr lang="fr-FR" dirty="0"/>
            </a:br>
            <a:r>
              <a:rPr lang="fr-FR" dirty="0"/>
              <a:t>Audrey Schmitt</a:t>
            </a:r>
          </a:p>
        </p:txBody>
      </p:sp>
    </p:spTree>
    <p:extLst>
      <p:ext uri="{BB962C8B-B14F-4D97-AF65-F5344CB8AC3E}">
        <p14:creationId xmlns:p14="http://schemas.microsoft.com/office/powerpoint/2010/main" val="20044636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46FDBAB-44BA-4432-99C4-0184FD21955E}"/>
              </a:ext>
            </a:extLst>
          </p:cNvPr>
          <p:cNvSpPr>
            <a:spLocks noGrp="1"/>
          </p:cNvSpPr>
          <p:nvPr>
            <p:ph sz="half" idx="2"/>
          </p:nvPr>
        </p:nvSpPr>
        <p:spPr>
          <a:xfrm>
            <a:off x="6085079" y="833120"/>
            <a:ext cx="5725160" cy="5382853"/>
          </a:xfrm>
        </p:spPr>
        <p:txBody>
          <a:bodyPr/>
          <a:lstStyle/>
          <a:p>
            <a:r>
              <a:rPr lang="fr-FR" sz="2400" dirty="0">
                <a:latin typeface="Marianne" panose="02000000000000000000" pitchFamily="50" charset="0"/>
              </a:rPr>
              <a:t>Diffuser en accès libre (ex : via un dépôt en archive ouverte) une publication sous </a:t>
            </a:r>
            <a:r>
              <a:rPr lang="fr-FR" sz="2400" dirty="0">
                <a:solidFill>
                  <a:srgbClr val="5862ED"/>
                </a:solidFill>
                <a:latin typeface="Marianne" panose="02000000000000000000" pitchFamily="50" charset="0"/>
              </a:rPr>
              <a:t>licence de libre diffusion</a:t>
            </a:r>
            <a:r>
              <a:rPr lang="fr-FR" sz="2400" dirty="0">
                <a:latin typeface="Marianne" panose="02000000000000000000" pitchFamily="50" charset="0"/>
              </a:rPr>
              <a:t> (ex : Creative Commons)</a:t>
            </a:r>
          </a:p>
          <a:p>
            <a:endParaRPr lang="fr-FR" sz="2400" dirty="0">
              <a:latin typeface="Marianne" panose="02000000000000000000" pitchFamily="50" charset="0"/>
            </a:endParaRPr>
          </a:p>
          <a:p>
            <a:endParaRPr lang="fr-FR" sz="2400" dirty="0">
              <a:latin typeface="Marianne" panose="02000000000000000000" pitchFamily="50" charset="0"/>
            </a:endParaRPr>
          </a:p>
          <a:p>
            <a:endParaRPr lang="fr-FR" sz="2400" dirty="0">
              <a:latin typeface="Marianne" panose="02000000000000000000" pitchFamily="50" charset="0"/>
            </a:endParaRPr>
          </a:p>
          <a:p>
            <a:endParaRPr lang="fr-FR" sz="2400" dirty="0">
              <a:latin typeface="Marianne" panose="02000000000000000000" pitchFamily="50" charset="0"/>
            </a:endParaRPr>
          </a:p>
        </p:txBody>
      </p:sp>
      <p:pic>
        <p:nvPicPr>
          <p:cNvPr id="5" name="Espace réservé du contenu 4">
            <a:extLst>
              <a:ext uri="{FF2B5EF4-FFF2-40B4-BE49-F238E27FC236}">
                <a16:creationId xmlns:a16="http://schemas.microsoft.com/office/drawing/2014/main" id="{701D1D12-ED94-4550-B429-05646BF2792A}"/>
              </a:ext>
            </a:extLst>
          </p:cNvPr>
          <p:cNvPicPr>
            <a:picLocks noGrp="1" noChangeAspect="1"/>
          </p:cNvPicPr>
          <p:nvPr>
            <p:ph sz="half" idx="10"/>
          </p:nvPr>
        </p:nvPicPr>
        <p:blipFill>
          <a:blip r:embed="rId2"/>
          <a:stretch>
            <a:fillRect/>
          </a:stretch>
        </p:blipFill>
        <p:spPr>
          <a:xfrm>
            <a:off x="1001949" y="118270"/>
            <a:ext cx="4703847" cy="6661908"/>
          </a:xfrm>
          <a:ln>
            <a:solidFill>
              <a:schemeClr val="tx1"/>
            </a:solidFill>
          </a:ln>
        </p:spPr>
      </p:pic>
      <p:pic>
        <p:nvPicPr>
          <p:cNvPr id="16" name="Graphique 15" descr="Coche">
            <a:extLst>
              <a:ext uri="{FF2B5EF4-FFF2-40B4-BE49-F238E27FC236}">
                <a16:creationId xmlns:a16="http://schemas.microsoft.com/office/drawing/2014/main" id="{1AF05D0C-A3E6-493B-9718-562081CB613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20000" y="5760000"/>
            <a:ext cx="914400" cy="914400"/>
          </a:xfrm>
          <a:prstGeom prst="rect">
            <a:avLst/>
          </a:prstGeom>
        </p:spPr>
      </p:pic>
      <p:sp>
        <p:nvSpPr>
          <p:cNvPr id="10" name="Ellipse 9">
            <a:extLst>
              <a:ext uri="{FF2B5EF4-FFF2-40B4-BE49-F238E27FC236}">
                <a16:creationId xmlns:a16="http://schemas.microsoft.com/office/drawing/2014/main" id="{04EE770F-AE5B-4F8E-9AAA-88DC31751FCB}"/>
              </a:ext>
            </a:extLst>
          </p:cNvPr>
          <p:cNvSpPr/>
          <p:nvPr/>
        </p:nvSpPr>
        <p:spPr>
          <a:xfrm>
            <a:off x="739304" y="5219603"/>
            <a:ext cx="1546698" cy="431256"/>
          </a:xfrm>
          <a:prstGeom prst="ellipse">
            <a:avLst/>
          </a:prstGeom>
          <a:noFill/>
          <a:ln w="15875">
            <a:solidFill>
              <a:srgbClr val="FC53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7" name="Image 16">
            <a:extLst>
              <a:ext uri="{FF2B5EF4-FFF2-40B4-BE49-F238E27FC236}">
                <a16:creationId xmlns:a16="http://schemas.microsoft.com/office/drawing/2014/main" id="{80607C1B-95EA-40F2-AFE6-121BF6EF5AC3}"/>
              </a:ext>
            </a:extLst>
          </p:cNvPr>
          <p:cNvPicPr>
            <a:picLocks noChangeAspect="1"/>
          </p:cNvPicPr>
          <p:nvPr/>
        </p:nvPicPr>
        <p:blipFill>
          <a:blip r:embed="rId5"/>
          <a:stretch>
            <a:fillRect/>
          </a:stretch>
        </p:blipFill>
        <p:spPr>
          <a:xfrm>
            <a:off x="6085079" y="3659150"/>
            <a:ext cx="1991803" cy="1620000"/>
          </a:xfrm>
          <a:prstGeom prst="rect">
            <a:avLst/>
          </a:prstGeom>
        </p:spPr>
      </p:pic>
      <p:pic>
        <p:nvPicPr>
          <p:cNvPr id="19" name="Image 18">
            <a:extLst>
              <a:ext uri="{FF2B5EF4-FFF2-40B4-BE49-F238E27FC236}">
                <a16:creationId xmlns:a16="http://schemas.microsoft.com/office/drawing/2014/main" id="{EB27602C-89BF-452A-845B-06E6578F2022}"/>
              </a:ext>
            </a:extLst>
          </p:cNvPr>
          <p:cNvPicPr>
            <a:picLocks noChangeAspect="1"/>
          </p:cNvPicPr>
          <p:nvPr/>
        </p:nvPicPr>
        <p:blipFill>
          <a:blip r:embed="rId6"/>
          <a:stretch>
            <a:fillRect/>
          </a:stretch>
        </p:blipFill>
        <p:spPr>
          <a:xfrm>
            <a:off x="9500630" y="3569150"/>
            <a:ext cx="2400000" cy="1800000"/>
          </a:xfrm>
          <a:prstGeom prst="rect">
            <a:avLst/>
          </a:prstGeom>
        </p:spPr>
      </p:pic>
      <p:grpSp>
        <p:nvGrpSpPr>
          <p:cNvPr id="22" name="Groupe 21">
            <a:extLst>
              <a:ext uri="{FF2B5EF4-FFF2-40B4-BE49-F238E27FC236}">
                <a16:creationId xmlns:a16="http://schemas.microsoft.com/office/drawing/2014/main" id="{46D12395-E906-442C-9223-1F4736158759}"/>
              </a:ext>
            </a:extLst>
          </p:cNvPr>
          <p:cNvGrpSpPr/>
          <p:nvPr/>
        </p:nvGrpSpPr>
        <p:grpSpPr>
          <a:xfrm>
            <a:off x="8220421" y="3671474"/>
            <a:ext cx="1227412" cy="1596770"/>
            <a:chOff x="8220421" y="3904942"/>
            <a:chExt cx="1227412" cy="1596770"/>
          </a:xfrm>
        </p:grpSpPr>
        <p:pic>
          <p:nvPicPr>
            <p:cNvPr id="13" name="Image 12">
              <a:extLst>
                <a:ext uri="{FF2B5EF4-FFF2-40B4-BE49-F238E27FC236}">
                  <a16:creationId xmlns:a16="http://schemas.microsoft.com/office/drawing/2014/main" id="{F507236F-39A9-416E-AE33-C5E153755DC8}"/>
                </a:ext>
              </a:extLst>
            </p:cNvPr>
            <p:cNvPicPr>
              <a:picLocks noChangeAspect="1"/>
            </p:cNvPicPr>
            <p:nvPr/>
          </p:nvPicPr>
          <p:blipFill>
            <a:blip r:embed="rId7"/>
            <a:stretch>
              <a:fillRect/>
            </a:stretch>
          </p:blipFill>
          <p:spPr>
            <a:xfrm>
              <a:off x="8220422" y="4488606"/>
              <a:ext cx="1227411" cy="429442"/>
            </a:xfrm>
            <a:prstGeom prst="rect">
              <a:avLst/>
            </a:prstGeom>
          </p:spPr>
        </p:pic>
        <p:pic>
          <p:nvPicPr>
            <p:cNvPr id="6" name="Image 5">
              <a:extLst>
                <a:ext uri="{FF2B5EF4-FFF2-40B4-BE49-F238E27FC236}">
                  <a16:creationId xmlns:a16="http://schemas.microsoft.com/office/drawing/2014/main" id="{2783FE28-32A0-4404-A52F-E9C51E99DF7B}"/>
                </a:ext>
              </a:extLst>
            </p:cNvPr>
            <p:cNvPicPr>
              <a:picLocks noChangeAspect="1"/>
            </p:cNvPicPr>
            <p:nvPr/>
          </p:nvPicPr>
          <p:blipFill>
            <a:blip r:embed="rId8"/>
            <a:stretch>
              <a:fillRect/>
            </a:stretch>
          </p:blipFill>
          <p:spPr>
            <a:xfrm>
              <a:off x="8220421" y="3904942"/>
              <a:ext cx="1227411" cy="429442"/>
            </a:xfrm>
            <a:prstGeom prst="rect">
              <a:avLst/>
            </a:prstGeom>
          </p:spPr>
        </p:pic>
        <p:pic>
          <p:nvPicPr>
            <p:cNvPr id="21" name="Image 20">
              <a:extLst>
                <a:ext uri="{FF2B5EF4-FFF2-40B4-BE49-F238E27FC236}">
                  <a16:creationId xmlns:a16="http://schemas.microsoft.com/office/drawing/2014/main" id="{41933751-D839-400E-B699-76596D2C9DB5}"/>
                </a:ext>
              </a:extLst>
            </p:cNvPr>
            <p:cNvPicPr>
              <a:picLocks noChangeAspect="1"/>
            </p:cNvPicPr>
            <p:nvPr/>
          </p:nvPicPr>
          <p:blipFill>
            <a:blip r:embed="rId9"/>
            <a:stretch>
              <a:fillRect/>
            </a:stretch>
          </p:blipFill>
          <p:spPr>
            <a:xfrm>
              <a:off x="8220422" y="5072270"/>
              <a:ext cx="1227411" cy="429442"/>
            </a:xfrm>
            <a:prstGeom prst="rect">
              <a:avLst/>
            </a:prstGeom>
          </p:spPr>
        </p:pic>
      </p:grpSp>
    </p:spTree>
    <p:extLst>
      <p:ext uri="{BB962C8B-B14F-4D97-AF65-F5344CB8AC3E}">
        <p14:creationId xmlns:p14="http://schemas.microsoft.com/office/powerpoint/2010/main" val="11125531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46FDBAB-44BA-4432-99C4-0184FD21955E}"/>
              </a:ext>
            </a:extLst>
          </p:cNvPr>
          <p:cNvSpPr>
            <a:spLocks noGrp="1"/>
          </p:cNvSpPr>
          <p:nvPr>
            <p:ph sz="half" idx="2"/>
          </p:nvPr>
        </p:nvSpPr>
        <p:spPr>
          <a:xfrm>
            <a:off x="6085079" y="833120"/>
            <a:ext cx="5725160" cy="5382853"/>
          </a:xfrm>
        </p:spPr>
        <p:txBody>
          <a:bodyPr/>
          <a:lstStyle/>
          <a:p>
            <a:r>
              <a:rPr lang="fr-FR" sz="2400" dirty="0">
                <a:latin typeface="Marianne" panose="02000000000000000000" pitchFamily="50" charset="0"/>
              </a:rPr>
              <a:t>Diffuser en accès libre (ex : via un dépôt en archive ouverte) un document </a:t>
            </a:r>
            <a:r>
              <a:rPr lang="fr-FR" sz="2400" dirty="0">
                <a:solidFill>
                  <a:srgbClr val="5862ED"/>
                </a:solidFill>
                <a:latin typeface="Marianne" panose="02000000000000000000" pitchFamily="50" charset="0"/>
              </a:rPr>
              <a:t>non publié </a:t>
            </a:r>
            <a:r>
              <a:rPr lang="fr-FR" sz="2400" dirty="0">
                <a:latin typeface="Marianne" panose="02000000000000000000" pitchFamily="50" charset="0"/>
              </a:rPr>
              <a:t>:</a:t>
            </a:r>
          </a:p>
          <a:p>
            <a:pPr lvl="1"/>
            <a:r>
              <a:rPr lang="fr-FR" sz="2000" dirty="0">
                <a:solidFill>
                  <a:srgbClr val="5862ED"/>
                </a:solidFill>
                <a:latin typeface="Marianne" panose="02000000000000000000" pitchFamily="50" charset="0"/>
              </a:rPr>
              <a:t>Poster </a:t>
            </a:r>
          </a:p>
          <a:p>
            <a:pPr lvl="1"/>
            <a:r>
              <a:rPr lang="fr-FR" sz="2000" dirty="0">
                <a:solidFill>
                  <a:srgbClr val="5862ED"/>
                </a:solidFill>
                <a:latin typeface="Marianne" panose="02000000000000000000" pitchFamily="50" charset="0"/>
              </a:rPr>
              <a:t>Communication</a:t>
            </a:r>
          </a:p>
          <a:p>
            <a:pPr lvl="1"/>
            <a:r>
              <a:rPr lang="fr-FR" sz="2000" dirty="0" err="1">
                <a:solidFill>
                  <a:srgbClr val="5862ED"/>
                </a:solidFill>
                <a:latin typeface="Marianne" panose="02000000000000000000" pitchFamily="50" charset="0"/>
              </a:rPr>
              <a:t>Pré-publication</a:t>
            </a:r>
            <a:endParaRPr lang="fr-FR" sz="2000" dirty="0">
              <a:solidFill>
                <a:srgbClr val="5862ED"/>
              </a:solidFill>
              <a:latin typeface="Marianne" panose="02000000000000000000" pitchFamily="50" charset="0"/>
            </a:endParaRPr>
          </a:p>
          <a:p>
            <a:pPr lvl="1"/>
            <a:r>
              <a:rPr lang="fr-FR" sz="2000" dirty="0">
                <a:solidFill>
                  <a:srgbClr val="5862ED"/>
                </a:solidFill>
                <a:latin typeface="Marianne" panose="02000000000000000000" pitchFamily="50" charset="0"/>
              </a:rPr>
              <a:t>Rapport de recherche</a:t>
            </a:r>
          </a:p>
          <a:p>
            <a:pPr lvl="1"/>
            <a:r>
              <a:rPr lang="fr-FR" sz="2000" dirty="0">
                <a:solidFill>
                  <a:srgbClr val="5862ED"/>
                </a:solidFill>
                <a:latin typeface="Marianne" panose="02000000000000000000" pitchFamily="50" charset="0"/>
              </a:rPr>
              <a:t>…</a:t>
            </a:r>
          </a:p>
          <a:p>
            <a:endParaRPr lang="fr-FR" sz="2400" dirty="0">
              <a:latin typeface="Marianne" panose="02000000000000000000" pitchFamily="50" charset="0"/>
            </a:endParaRPr>
          </a:p>
          <a:p>
            <a:endParaRPr lang="fr-FR" sz="2400" dirty="0">
              <a:latin typeface="Marianne" panose="02000000000000000000" pitchFamily="50" charset="0"/>
            </a:endParaRPr>
          </a:p>
          <a:p>
            <a:endParaRPr lang="fr-FR" sz="2400" dirty="0">
              <a:latin typeface="Marianne" panose="02000000000000000000" pitchFamily="50" charset="0"/>
            </a:endParaRPr>
          </a:p>
          <a:p>
            <a:endParaRPr lang="fr-FR" sz="2400" dirty="0">
              <a:latin typeface="Marianne" panose="02000000000000000000" pitchFamily="50" charset="0"/>
            </a:endParaRPr>
          </a:p>
        </p:txBody>
      </p:sp>
      <p:pic>
        <p:nvPicPr>
          <p:cNvPr id="5" name="Espace réservé du contenu 4">
            <a:extLst>
              <a:ext uri="{FF2B5EF4-FFF2-40B4-BE49-F238E27FC236}">
                <a16:creationId xmlns:a16="http://schemas.microsoft.com/office/drawing/2014/main" id="{701D1D12-ED94-4550-B429-05646BF2792A}"/>
              </a:ext>
            </a:extLst>
          </p:cNvPr>
          <p:cNvPicPr>
            <a:picLocks noGrp="1" noChangeAspect="1"/>
          </p:cNvPicPr>
          <p:nvPr>
            <p:ph sz="half" idx="10"/>
          </p:nvPr>
        </p:nvPicPr>
        <p:blipFill>
          <a:blip r:embed="rId2"/>
          <a:stretch>
            <a:fillRect/>
          </a:stretch>
        </p:blipFill>
        <p:spPr>
          <a:xfrm>
            <a:off x="972766" y="76358"/>
            <a:ext cx="4727643" cy="6696870"/>
          </a:xfrm>
          <a:ln>
            <a:solidFill>
              <a:schemeClr val="tx1"/>
            </a:solidFill>
          </a:ln>
        </p:spPr>
      </p:pic>
      <p:pic>
        <p:nvPicPr>
          <p:cNvPr id="16" name="Graphique 15" descr="Coche">
            <a:extLst>
              <a:ext uri="{FF2B5EF4-FFF2-40B4-BE49-F238E27FC236}">
                <a16:creationId xmlns:a16="http://schemas.microsoft.com/office/drawing/2014/main" id="{1AF05D0C-A3E6-493B-9718-562081CB613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20000" y="5760000"/>
            <a:ext cx="914400" cy="914400"/>
          </a:xfrm>
          <a:prstGeom prst="rect">
            <a:avLst/>
          </a:prstGeom>
        </p:spPr>
      </p:pic>
    </p:spTree>
    <p:extLst>
      <p:ext uri="{BB962C8B-B14F-4D97-AF65-F5344CB8AC3E}">
        <p14:creationId xmlns:p14="http://schemas.microsoft.com/office/powerpoint/2010/main" val="988764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51CE6E-FD93-45AA-9737-A86FCF6E066D}"/>
              </a:ext>
            </a:extLst>
          </p:cNvPr>
          <p:cNvSpPr>
            <a:spLocks noGrp="1"/>
          </p:cNvSpPr>
          <p:nvPr>
            <p:ph type="ctrTitle"/>
          </p:nvPr>
        </p:nvSpPr>
        <p:spPr>
          <a:xfrm>
            <a:off x="1574181" y="2324037"/>
            <a:ext cx="9144000" cy="1294652"/>
          </a:xfrm>
        </p:spPr>
        <p:txBody>
          <a:bodyPr>
            <a:normAutofit/>
          </a:bodyPr>
          <a:lstStyle/>
          <a:p>
            <a:r>
              <a:rPr lang="fr-FR" dirty="0">
                <a:solidFill>
                  <a:srgbClr val="32A68C"/>
                </a:solidFill>
              </a:rPr>
              <a:t>Conserver mes droits </a:t>
            </a:r>
            <a:r>
              <a:rPr lang="fr-FR" dirty="0"/>
              <a:t>tout en publiant</a:t>
            </a:r>
            <a:br>
              <a:rPr lang="fr-FR" dirty="0"/>
            </a:br>
            <a:r>
              <a:rPr lang="fr-FR" dirty="0"/>
              <a:t>où je veux : c’est possible !</a:t>
            </a:r>
          </a:p>
        </p:txBody>
      </p:sp>
      <p:pic>
        <p:nvPicPr>
          <p:cNvPr id="4" name="Graphique 3" descr="Personne confuse">
            <a:extLst>
              <a:ext uri="{FF2B5EF4-FFF2-40B4-BE49-F238E27FC236}">
                <a16:creationId xmlns:a16="http://schemas.microsoft.com/office/drawing/2014/main" id="{F76D43EA-8A7A-43D0-9051-F86CE52AF26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52448" y="2160000"/>
            <a:ext cx="914400" cy="914400"/>
          </a:xfrm>
          <a:prstGeom prst="rect">
            <a:avLst/>
          </a:prstGeom>
        </p:spPr>
      </p:pic>
      <p:pic>
        <p:nvPicPr>
          <p:cNvPr id="5" name="Graphique 4" descr="Sablier">
            <a:extLst>
              <a:ext uri="{FF2B5EF4-FFF2-40B4-BE49-F238E27FC236}">
                <a16:creationId xmlns:a16="http://schemas.microsoft.com/office/drawing/2014/main" id="{7FCC8F2D-9790-457A-B05C-72A94101101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80000" y="2160000"/>
            <a:ext cx="914400" cy="914400"/>
          </a:xfrm>
          <a:prstGeom prst="rect">
            <a:avLst/>
          </a:prstGeom>
        </p:spPr>
      </p:pic>
    </p:spTree>
    <p:extLst>
      <p:ext uri="{BB962C8B-B14F-4D97-AF65-F5344CB8AC3E}">
        <p14:creationId xmlns:p14="http://schemas.microsoft.com/office/powerpoint/2010/main" val="9303970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46FDBAB-44BA-4432-99C4-0184FD21955E}"/>
              </a:ext>
            </a:extLst>
          </p:cNvPr>
          <p:cNvSpPr>
            <a:spLocks noGrp="1"/>
          </p:cNvSpPr>
          <p:nvPr>
            <p:ph sz="half" idx="2"/>
          </p:nvPr>
        </p:nvSpPr>
        <p:spPr>
          <a:xfrm>
            <a:off x="282102" y="1157590"/>
            <a:ext cx="3803516" cy="4666141"/>
          </a:xfrm>
        </p:spPr>
        <p:txBody>
          <a:bodyPr/>
          <a:lstStyle/>
          <a:p>
            <a:r>
              <a:rPr lang="fr-FR" sz="2400" dirty="0">
                <a:latin typeface="Marianne" panose="02000000000000000000" pitchFamily="50" charset="0"/>
              </a:rPr>
              <a:t>Je peux conserver la maîtrise de la diffusion de mes manuscrits grâce à </a:t>
            </a:r>
          </a:p>
          <a:p>
            <a:pPr>
              <a:spcBef>
                <a:spcPts val="0"/>
              </a:spcBef>
            </a:pPr>
            <a:endParaRPr lang="fr-FR" sz="2400" dirty="0">
              <a:latin typeface="Marianne" panose="02000000000000000000" pitchFamily="50" charset="0"/>
            </a:endParaRPr>
          </a:p>
          <a:p>
            <a:pPr marL="0" indent="0" algn="ctr">
              <a:spcBef>
                <a:spcPts val="0"/>
              </a:spcBef>
              <a:buNone/>
            </a:pPr>
            <a:r>
              <a:rPr lang="fr-FR" dirty="0">
                <a:solidFill>
                  <a:srgbClr val="32A68C"/>
                </a:solidFill>
                <a:latin typeface="Marianne" panose="02000000000000000000" pitchFamily="50" charset="0"/>
              </a:rPr>
              <a:t>la stratégie de non-cession des droits (</a:t>
            </a:r>
            <a:r>
              <a:rPr lang="fr-FR" dirty="0" err="1">
                <a:solidFill>
                  <a:srgbClr val="32A68C"/>
                </a:solidFill>
                <a:latin typeface="Marianne" panose="02000000000000000000" pitchFamily="50" charset="0"/>
              </a:rPr>
              <a:t>Rights</a:t>
            </a:r>
            <a:r>
              <a:rPr lang="fr-FR" dirty="0">
                <a:solidFill>
                  <a:srgbClr val="32A68C"/>
                </a:solidFill>
                <a:latin typeface="Marianne" panose="02000000000000000000" pitchFamily="50" charset="0"/>
              </a:rPr>
              <a:t> </a:t>
            </a:r>
            <a:r>
              <a:rPr lang="fr-FR" dirty="0" err="1">
                <a:solidFill>
                  <a:srgbClr val="32A68C"/>
                </a:solidFill>
                <a:latin typeface="Marianne" panose="02000000000000000000" pitchFamily="50" charset="0"/>
              </a:rPr>
              <a:t>Retention</a:t>
            </a:r>
            <a:r>
              <a:rPr lang="fr-FR" dirty="0">
                <a:solidFill>
                  <a:srgbClr val="32A68C"/>
                </a:solidFill>
                <a:latin typeface="Marianne" panose="02000000000000000000" pitchFamily="50" charset="0"/>
              </a:rPr>
              <a:t> </a:t>
            </a:r>
            <a:r>
              <a:rPr lang="fr-FR" dirty="0" err="1">
                <a:solidFill>
                  <a:srgbClr val="32A68C"/>
                </a:solidFill>
                <a:latin typeface="Marianne" panose="02000000000000000000" pitchFamily="50" charset="0"/>
              </a:rPr>
              <a:t>Strategy</a:t>
            </a:r>
            <a:r>
              <a:rPr lang="fr-FR" dirty="0">
                <a:solidFill>
                  <a:srgbClr val="32A68C"/>
                </a:solidFill>
                <a:latin typeface="Marianne" panose="02000000000000000000" pitchFamily="50" charset="0"/>
              </a:rPr>
              <a:t>)</a:t>
            </a:r>
          </a:p>
          <a:p>
            <a:endParaRPr lang="fr-FR" sz="2400" dirty="0">
              <a:latin typeface="Marianne" panose="02000000000000000000" pitchFamily="50" charset="0"/>
            </a:endParaRPr>
          </a:p>
        </p:txBody>
      </p:sp>
      <p:pic>
        <p:nvPicPr>
          <p:cNvPr id="6" name="Image 5">
            <a:extLst>
              <a:ext uri="{FF2B5EF4-FFF2-40B4-BE49-F238E27FC236}">
                <a16:creationId xmlns:a16="http://schemas.microsoft.com/office/drawing/2014/main" id="{02F953C0-9001-4EC9-A8E8-F1BDF85C7A21}"/>
              </a:ext>
            </a:extLst>
          </p:cNvPr>
          <p:cNvPicPr>
            <a:picLocks noChangeAspect="1"/>
          </p:cNvPicPr>
          <p:nvPr/>
        </p:nvPicPr>
        <p:blipFill>
          <a:blip r:embed="rId2"/>
          <a:stretch>
            <a:fillRect/>
          </a:stretch>
        </p:blipFill>
        <p:spPr>
          <a:xfrm>
            <a:off x="4337636" y="1154751"/>
            <a:ext cx="7663387" cy="4315032"/>
          </a:xfrm>
          <a:prstGeom prst="rect">
            <a:avLst/>
          </a:prstGeom>
        </p:spPr>
      </p:pic>
      <p:pic>
        <p:nvPicPr>
          <p:cNvPr id="4" name="Image 3">
            <a:extLst>
              <a:ext uri="{FF2B5EF4-FFF2-40B4-BE49-F238E27FC236}">
                <a16:creationId xmlns:a16="http://schemas.microsoft.com/office/drawing/2014/main" id="{149C8179-CDD3-4DAF-8585-8DFA711EDC8C}"/>
              </a:ext>
            </a:extLst>
          </p:cNvPr>
          <p:cNvPicPr>
            <a:picLocks noChangeAspect="1"/>
          </p:cNvPicPr>
          <p:nvPr/>
        </p:nvPicPr>
        <p:blipFill>
          <a:blip r:embed="rId3"/>
          <a:stretch>
            <a:fillRect/>
          </a:stretch>
        </p:blipFill>
        <p:spPr>
          <a:xfrm>
            <a:off x="1553773" y="5030613"/>
            <a:ext cx="1227411" cy="429442"/>
          </a:xfrm>
          <a:prstGeom prst="rect">
            <a:avLst/>
          </a:prstGeom>
        </p:spPr>
      </p:pic>
    </p:spTree>
    <p:extLst>
      <p:ext uri="{BB962C8B-B14F-4D97-AF65-F5344CB8AC3E}">
        <p14:creationId xmlns:p14="http://schemas.microsoft.com/office/powerpoint/2010/main" val="19645454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46FDBAB-44BA-4432-99C4-0184FD21955E}"/>
              </a:ext>
            </a:extLst>
          </p:cNvPr>
          <p:cNvSpPr>
            <a:spLocks noGrp="1"/>
          </p:cNvSpPr>
          <p:nvPr>
            <p:ph sz="half" idx="2"/>
          </p:nvPr>
        </p:nvSpPr>
        <p:spPr>
          <a:xfrm>
            <a:off x="6021421" y="749023"/>
            <a:ext cx="5466945" cy="4666141"/>
          </a:xfrm>
        </p:spPr>
        <p:txBody>
          <a:bodyPr/>
          <a:lstStyle/>
          <a:p>
            <a:r>
              <a:rPr lang="fr-FR" sz="2400" dirty="0">
                <a:latin typeface="Marianne" panose="02000000000000000000" pitchFamily="50" charset="0"/>
              </a:rPr>
              <a:t>Principe : Je publie </a:t>
            </a:r>
            <a:r>
              <a:rPr lang="fr-FR" sz="2400" dirty="0">
                <a:solidFill>
                  <a:srgbClr val="5862ED"/>
                </a:solidFill>
                <a:latin typeface="Marianne" panose="02000000000000000000" pitchFamily="50" charset="0"/>
              </a:rPr>
              <a:t>dans la revue de mon choix</a:t>
            </a:r>
            <a:r>
              <a:rPr lang="fr-FR" sz="2400" dirty="0">
                <a:latin typeface="Marianne" panose="02000000000000000000" pitchFamily="50" charset="0"/>
              </a:rPr>
              <a:t>, quel que soit son mode de diffusion, mais je ne </a:t>
            </a:r>
            <a:r>
              <a:rPr lang="fr-FR" sz="2400" dirty="0">
                <a:solidFill>
                  <a:srgbClr val="5862ED"/>
                </a:solidFill>
                <a:latin typeface="Marianne" panose="02000000000000000000" pitchFamily="50" charset="0"/>
              </a:rPr>
              <a:t>cède pas mes droits </a:t>
            </a:r>
            <a:r>
              <a:rPr lang="fr-FR" sz="2400" dirty="0">
                <a:latin typeface="Marianne" panose="02000000000000000000" pitchFamily="50" charset="0"/>
              </a:rPr>
              <a:t>sur les différentes versions de mon manuscrit.</a:t>
            </a:r>
          </a:p>
          <a:p>
            <a:endParaRPr lang="fr-FR" sz="2400" dirty="0">
              <a:latin typeface="Marianne" panose="02000000000000000000" pitchFamily="50" charset="0"/>
            </a:endParaRPr>
          </a:p>
          <a:p>
            <a:r>
              <a:rPr lang="fr-FR" sz="2400" dirty="0">
                <a:latin typeface="Marianne" panose="02000000000000000000" pitchFamily="50" charset="0"/>
              </a:rPr>
              <a:t>Je dépose la </a:t>
            </a:r>
            <a:r>
              <a:rPr lang="fr-FR" sz="2400" dirty="0">
                <a:solidFill>
                  <a:srgbClr val="32A68C"/>
                </a:solidFill>
                <a:latin typeface="Marianne" panose="02000000000000000000" pitchFamily="50" charset="0"/>
              </a:rPr>
              <a:t>version acceptée pour publication </a:t>
            </a:r>
            <a:r>
              <a:rPr lang="fr-FR" sz="2400" dirty="0">
                <a:latin typeface="Marianne" panose="02000000000000000000" pitchFamily="50" charset="0"/>
              </a:rPr>
              <a:t>en archive ouverte, </a:t>
            </a:r>
            <a:r>
              <a:rPr lang="fr-FR" sz="2400">
                <a:latin typeface="Marianne" panose="02000000000000000000" pitchFamily="50" charset="0"/>
              </a:rPr>
              <a:t>sous licence CC-BY.</a:t>
            </a:r>
            <a:endParaRPr lang="fr-FR" sz="2400" dirty="0">
              <a:latin typeface="Marianne" panose="02000000000000000000" pitchFamily="50" charset="0"/>
            </a:endParaRPr>
          </a:p>
          <a:p>
            <a:endParaRPr lang="fr-FR" sz="2400" dirty="0">
              <a:latin typeface="Marianne" panose="02000000000000000000" pitchFamily="50" charset="0"/>
            </a:endParaRPr>
          </a:p>
          <a:p>
            <a:r>
              <a:rPr lang="fr-FR" sz="2400" dirty="0">
                <a:latin typeface="Marianne" panose="02000000000000000000" pitchFamily="50" charset="0"/>
              </a:rPr>
              <a:t>La version finale publiée peut être diffusée selon les conditions de l’éditeur.</a:t>
            </a:r>
          </a:p>
          <a:p>
            <a:pPr marL="457200" lvl="1" indent="0">
              <a:buNone/>
            </a:pPr>
            <a:endParaRPr lang="fr-FR" sz="2000" dirty="0">
              <a:latin typeface="Marianne" panose="02000000000000000000" pitchFamily="50" charset="0"/>
            </a:endParaRPr>
          </a:p>
        </p:txBody>
      </p:sp>
      <p:pic>
        <p:nvPicPr>
          <p:cNvPr id="11" name="Image 10">
            <a:extLst>
              <a:ext uri="{FF2B5EF4-FFF2-40B4-BE49-F238E27FC236}">
                <a16:creationId xmlns:a16="http://schemas.microsoft.com/office/drawing/2014/main" id="{62769B47-7F23-4040-8E72-4A26F0326462}"/>
              </a:ext>
            </a:extLst>
          </p:cNvPr>
          <p:cNvPicPr>
            <a:picLocks noChangeAspect="1"/>
          </p:cNvPicPr>
          <p:nvPr/>
        </p:nvPicPr>
        <p:blipFill>
          <a:blip r:embed="rId2"/>
          <a:stretch>
            <a:fillRect/>
          </a:stretch>
        </p:blipFill>
        <p:spPr>
          <a:xfrm>
            <a:off x="703634" y="0"/>
            <a:ext cx="4848598" cy="6858000"/>
          </a:xfrm>
          <a:prstGeom prst="rect">
            <a:avLst/>
          </a:prstGeom>
        </p:spPr>
      </p:pic>
      <p:sp>
        <p:nvSpPr>
          <p:cNvPr id="14" name="Rectangle 13">
            <a:extLst>
              <a:ext uri="{FF2B5EF4-FFF2-40B4-BE49-F238E27FC236}">
                <a16:creationId xmlns:a16="http://schemas.microsoft.com/office/drawing/2014/main" id="{F674C532-990C-4081-A78D-771510CDC824}"/>
              </a:ext>
            </a:extLst>
          </p:cNvPr>
          <p:cNvSpPr/>
          <p:nvPr/>
        </p:nvSpPr>
        <p:spPr>
          <a:xfrm>
            <a:off x="5353546" y="6176170"/>
            <a:ext cx="3571091" cy="600164"/>
          </a:xfrm>
          <a:prstGeom prst="rect">
            <a:avLst/>
          </a:prstGeom>
        </p:spPr>
        <p:txBody>
          <a:bodyPr wrap="square">
            <a:spAutoFit/>
          </a:bodyPr>
          <a:lstStyle/>
          <a:p>
            <a:r>
              <a:rPr lang="fr-FR" sz="1100" dirty="0">
                <a:latin typeface="Marianne" panose="02000000000000000000" pitchFamily="50" charset="0"/>
                <a:hlinkClick r:id="rId3"/>
              </a:rPr>
              <a:t>Source : </a:t>
            </a:r>
            <a:r>
              <a:rPr lang="fr-FR" sz="1100" i="1" dirty="0">
                <a:latin typeface="Marianne" panose="02000000000000000000" pitchFamily="50" charset="0"/>
                <a:hlinkClick r:id="rId3"/>
              </a:rPr>
              <a:t>Mettre en œuvre la stratégie de non-cession des droits sur les publications scientifiques, </a:t>
            </a:r>
            <a:r>
              <a:rPr lang="fr-FR" sz="1100" dirty="0">
                <a:latin typeface="Marianne" panose="02000000000000000000" pitchFamily="50" charset="0"/>
                <a:hlinkClick r:id="rId3"/>
              </a:rPr>
              <a:t>Comité pour la science ouverte, juillet 2022 </a:t>
            </a:r>
            <a:endParaRPr lang="fr-FR" sz="1100" dirty="0"/>
          </a:p>
        </p:txBody>
      </p:sp>
    </p:spTree>
    <p:extLst>
      <p:ext uri="{BB962C8B-B14F-4D97-AF65-F5344CB8AC3E}">
        <p14:creationId xmlns:p14="http://schemas.microsoft.com/office/powerpoint/2010/main" val="37720187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46FDBAB-44BA-4432-99C4-0184FD21955E}"/>
              </a:ext>
            </a:extLst>
          </p:cNvPr>
          <p:cNvSpPr>
            <a:spLocks noGrp="1"/>
          </p:cNvSpPr>
          <p:nvPr>
            <p:ph sz="half" idx="2"/>
          </p:nvPr>
        </p:nvSpPr>
        <p:spPr>
          <a:xfrm>
            <a:off x="476655" y="590089"/>
            <a:ext cx="11342451" cy="5732890"/>
          </a:xfrm>
        </p:spPr>
        <p:txBody>
          <a:bodyPr/>
          <a:lstStyle/>
          <a:p>
            <a:r>
              <a:rPr lang="fr-FR" sz="2400" dirty="0">
                <a:latin typeface="Marianne" panose="02000000000000000000" pitchFamily="50" charset="0"/>
              </a:rPr>
              <a:t>Très concrètement, à </a:t>
            </a:r>
            <a:r>
              <a:rPr lang="fr-FR" sz="2400" dirty="0">
                <a:solidFill>
                  <a:srgbClr val="FC535C"/>
                </a:solidFill>
                <a:latin typeface="Marianne" panose="02000000000000000000" pitchFamily="50" charset="0"/>
              </a:rPr>
              <a:t>chaque version transmise à l’éditeur, </a:t>
            </a:r>
            <a:r>
              <a:rPr lang="fr-FR" sz="2400" dirty="0">
                <a:latin typeface="Marianne" panose="02000000000000000000" pitchFamily="50" charset="0"/>
              </a:rPr>
              <a:t>j’ajoute dès la première page de mon manuscrit :</a:t>
            </a:r>
          </a:p>
          <a:p>
            <a:endParaRPr lang="fr-FR" sz="2400" dirty="0">
              <a:latin typeface="Marianne" panose="02000000000000000000" pitchFamily="50" charset="0"/>
            </a:endParaRPr>
          </a:p>
          <a:p>
            <a:pPr marL="457200" indent="-457200" defTabSz="1503363">
              <a:lnSpc>
                <a:spcPct val="100000"/>
              </a:lnSpc>
              <a:buFont typeface="+mj-lt"/>
              <a:buAutoNum type="arabicPeriod"/>
              <a:tabLst>
                <a:tab pos="7800975" algn="l"/>
              </a:tabLst>
            </a:pPr>
            <a:r>
              <a:rPr lang="fr-FR" sz="2400" dirty="0">
                <a:latin typeface="Marianne" panose="02000000000000000000" pitchFamily="50" charset="0"/>
              </a:rPr>
              <a:t>l’URL de la licence </a:t>
            </a:r>
            <a:r>
              <a:rPr lang="fr-FR" sz="2400" dirty="0">
                <a:latin typeface="Marianne" panose="02000000000000000000" pitchFamily="50" charset="0"/>
                <a:hlinkClick r:id="rId2"/>
              </a:rPr>
              <a:t>https://creativecommons.org/licenses/by/4.0/</a:t>
            </a:r>
            <a:r>
              <a:rPr lang="fr-FR" sz="2400" dirty="0">
                <a:latin typeface="Marianne" panose="02000000000000000000" pitchFamily="50" charset="0"/>
              </a:rPr>
              <a:t>  ainsi que le logo pour plus de visibilité</a:t>
            </a:r>
          </a:p>
          <a:p>
            <a:pPr marL="457200" indent="-457200" defTabSz="1503363">
              <a:lnSpc>
                <a:spcPct val="100000"/>
              </a:lnSpc>
              <a:buFont typeface="+mj-lt"/>
              <a:buAutoNum type="arabicPeriod"/>
              <a:tabLst>
                <a:tab pos="7800975" algn="l"/>
              </a:tabLst>
            </a:pPr>
            <a:endParaRPr lang="fr-FR" sz="2400" dirty="0">
              <a:latin typeface="Marianne" panose="02000000000000000000" pitchFamily="50" charset="0"/>
            </a:endParaRPr>
          </a:p>
          <a:p>
            <a:pPr marL="457200" indent="-457200" defTabSz="1503363">
              <a:buFont typeface="+mj-lt"/>
              <a:buAutoNum type="arabicPeriod"/>
              <a:tabLst>
                <a:tab pos="7800975" algn="l"/>
              </a:tabLst>
            </a:pPr>
            <a:r>
              <a:rPr lang="fr-FR" sz="2400" dirty="0">
                <a:latin typeface="Marianne" panose="02000000000000000000" pitchFamily="50" charset="0"/>
              </a:rPr>
              <a:t>une phrase informant l’éditeur :</a:t>
            </a:r>
            <a:r>
              <a:rPr lang="en-US" sz="2400" dirty="0">
                <a:latin typeface="Marianne" panose="02000000000000000000" pitchFamily="50" charset="0"/>
              </a:rPr>
              <a:t> </a:t>
            </a:r>
            <a:r>
              <a:rPr lang="en-US" sz="2400" i="1" dirty="0">
                <a:latin typeface="Marianne" panose="02000000000000000000" pitchFamily="50" charset="0"/>
              </a:rPr>
              <a:t>For the purpose of Open Access, a CC-BY public copyright </a:t>
            </a:r>
            <a:r>
              <a:rPr lang="en-US" sz="2400" i="1" dirty="0" err="1">
                <a:latin typeface="Marianne" panose="02000000000000000000" pitchFamily="50" charset="0"/>
              </a:rPr>
              <a:t>licence</a:t>
            </a:r>
            <a:r>
              <a:rPr lang="en-US" sz="2400" i="1" dirty="0">
                <a:latin typeface="Marianne" panose="02000000000000000000" pitchFamily="50" charset="0"/>
              </a:rPr>
              <a:t> has been applied by the authors to the present document and will be applied to all subsequent versions up to the Author Accepted Manuscript arising from this submission. </a:t>
            </a:r>
          </a:p>
          <a:p>
            <a:pPr marL="447675" indent="0" defTabSz="1503363">
              <a:buNone/>
              <a:tabLst>
                <a:tab pos="7800975" algn="l"/>
              </a:tabLst>
            </a:pPr>
            <a:r>
              <a:rPr lang="en-US" sz="2000" dirty="0">
                <a:latin typeface="Marianne" panose="02000000000000000000" pitchFamily="50" charset="0"/>
              </a:rPr>
              <a:t>(</a:t>
            </a:r>
            <a:r>
              <a:rPr lang="fr-FR" sz="2000" dirty="0">
                <a:latin typeface="Marianne" panose="02000000000000000000" pitchFamily="50" charset="0"/>
              </a:rPr>
              <a:t>D’autres modèles sont proposés dans le </a:t>
            </a:r>
            <a:r>
              <a:rPr lang="fr-FR" sz="2000" dirty="0">
                <a:latin typeface="Marianne" panose="02000000000000000000" pitchFamily="50" charset="0"/>
                <a:hlinkClick r:id="rId3"/>
              </a:rPr>
              <a:t>guide du Comité pour la science ouverte</a:t>
            </a:r>
            <a:r>
              <a:rPr lang="fr-FR" sz="2000" dirty="0">
                <a:latin typeface="Marianne" panose="02000000000000000000" pitchFamily="50" charset="0"/>
              </a:rPr>
              <a:t>)</a:t>
            </a:r>
          </a:p>
          <a:p>
            <a:pPr marL="457200" indent="-457200" defTabSz="1503363">
              <a:buFont typeface="+mj-lt"/>
              <a:buAutoNum type="arabicPeriod"/>
              <a:tabLst>
                <a:tab pos="7800975" algn="l"/>
              </a:tabLst>
            </a:pPr>
            <a:endParaRPr lang="en-US" sz="2400" i="1" dirty="0">
              <a:latin typeface="Marianne" panose="02000000000000000000" pitchFamily="50" charset="0"/>
            </a:endParaRPr>
          </a:p>
          <a:p>
            <a:pPr marL="0" indent="0" defTabSz="1503363">
              <a:buNone/>
              <a:tabLst>
                <a:tab pos="7800975" algn="l"/>
              </a:tabLst>
            </a:pPr>
            <a:r>
              <a:rPr lang="fr-FR" sz="2400" dirty="0">
                <a:latin typeface="Marianne" panose="02000000000000000000" pitchFamily="50" charset="0"/>
              </a:rPr>
              <a:t>Je peux aussi informer mon éditeur via la cover </a:t>
            </a:r>
            <a:r>
              <a:rPr lang="fr-FR" sz="2400" dirty="0" err="1">
                <a:latin typeface="Marianne" panose="02000000000000000000" pitchFamily="50" charset="0"/>
              </a:rPr>
              <a:t>letter</a:t>
            </a:r>
            <a:r>
              <a:rPr lang="fr-FR" sz="2400" dirty="0">
                <a:latin typeface="Marianne" panose="02000000000000000000" pitchFamily="50" charset="0"/>
              </a:rPr>
              <a:t> ou utiliser la section Remerciements.</a:t>
            </a:r>
            <a:endParaRPr lang="fr-FR" sz="2000" dirty="0">
              <a:latin typeface="Marianne" panose="02000000000000000000" pitchFamily="50" charset="0"/>
            </a:endParaRPr>
          </a:p>
        </p:txBody>
      </p:sp>
      <p:pic>
        <p:nvPicPr>
          <p:cNvPr id="5" name="Image 4">
            <a:extLst>
              <a:ext uri="{FF2B5EF4-FFF2-40B4-BE49-F238E27FC236}">
                <a16:creationId xmlns:a16="http://schemas.microsoft.com/office/drawing/2014/main" id="{F2BA02DD-786B-4954-95B7-1915CC5E591F}"/>
              </a:ext>
            </a:extLst>
          </p:cNvPr>
          <p:cNvPicPr>
            <a:picLocks noChangeAspect="1"/>
          </p:cNvPicPr>
          <p:nvPr/>
        </p:nvPicPr>
        <p:blipFill>
          <a:blip r:embed="rId4"/>
          <a:stretch>
            <a:fillRect/>
          </a:stretch>
        </p:blipFill>
        <p:spPr>
          <a:xfrm>
            <a:off x="6112213" y="2530244"/>
            <a:ext cx="1158605" cy="405368"/>
          </a:xfrm>
          <a:prstGeom prst="rect">
            <a:avLst/>
          </a:prstGeom>
        </p:spPr>
      </p:pic>
    </p:spTree>
    <p:extLst>
      <p:ext uri="{BB962C8B-B14F-4D97-AF65-F5344CB8AC3E}">
        <p14:creationId xmlns:p14="http://schemas.microsoft.com/office/powerpoint/2010/main" val="27802137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46FDBAB-44BA-4432-99C4-0184FD21955E}"/>
              </a:ext>
            </a:extLst>
          </p:cNvPr>
          <p:cNvSpPr>
            <a:spLocks noGrp="1"/>
          </p:cNvSpPr>
          <p:nvPr>
            <p:ph sz="half" idx="2"/>
          </p:nvPr>
        </p:nvSpPr>
        <p:spPr>
          <a:xfrm>
            <a:off x="476655" y="590089"/>
            <a:ext cx="11342451" cy="5732890"/>
          </a:xfrm>
        </p:spPr>
        <p:txBody>
          <a:bodyPr/>
          <a:lstStyle/>
          <a:p>
            <a:r>
              <a:rPr lang="fr-FR" sz="2400" dirty="0">
                <a:latin typeface="Marianne" panose="02000000000000000000" pitchFamily="50" charset="0"/>
              </a:rPr>
              <a:t>Et pour la </a:t>
            </a:r>
            <a:r>
              <a:rPr lang="fr-FR" sz="2400" dirty="0">
                <a:solidFill>
                  <a:srgbClr val="FC535C"/>
                </a:solidFill>
                <a:latin typeface="Marianne" panose="02000000000000000000" pitchFamily="50" charset="0"/>
              </a:rPr>
              <a:t>version publiée </a:t>
            </a:r>
            <a:r>
              <a:rPr lang="fr-FR" sz="2400" dirty="0">
                <a:latin typeface="Marianne" panose="02000000000000000000" pitchFamily="50" charset="0"/>
              </a:rPr>
              <a:t>?</a:t>
            </a:r>
          </a:p>
          <a:p>
            <a:endParaRPr lang="fr-FR" sz="2400" dirty="0">
              <a:latin typeface="Marianne" panose="02000000000000000000" pitchFamily="50" charset="0"/>
            </a:endParaRPr>
          </a:p>
          <a:p>
            <a:pPr marL="0" indent="0">
              <a:buNone/>
            </a:pPr>
            <a:r>
              <a:rPr lang="fr-FR" sz="2400" dirty="0">
                <a:latin typeface="Marianne" panose="02000000000000000000" pitchFamily="50" charset="0"/>
              </a:rPr>
              <a:t>Si j’en ai la possibilité, </a:t>
            </a:r>
            <a:r>
              <a:rPr lang="fr-FR" sz="2400" dirty="0">
                <a:solidFill>
                  <a:srgbClr val="FC535C"/>
                </a:solidFill>
                <a:latin typeface="Marianne" panose="02000000000000000000" pitchFamily="50" charset="0"/>
              </a:rPr>
              <a:t>au moment de la signature du contrat </a:t>
            </a:r>
            <a:r>
              <a:rPr lang="fr-FR" sz="2400" dirty="0">
                <a:latin typeface="Marianne" panose="02000000000000000000" pitchFamily="50" charset="0"/>
              </a:rPr>
              <a:t>(une fois la dernière version acceptée), je fais mentionner dans les termes du contrat le fait que toutes les versions de l’article jusqu’à celle acceptée pour publication seront diffusées sous licence CC-BY. </a:t>
            </a:r>
          </a:p>
          <a:p>
            <a:pPr marL="0" indent="0" algn="ctr">
              <a:buNone/>
            </a:pPr>
            <a:r>
              <a:rPr lang="fr-FR" sz="2400" b="1" dirty="0">
                <a:latin typeface="Marianne" panose="02000000000000000000" pitchFamily="50" charset="0"/>
              </a:rPr>
              <a:t>Je cède mes droits sur la version publiée. </a:t>
            </a:r>
          </a:p>
          <a:p>
            <a:pPr marL="0" indent="0" algn="ctr">
              <a:buNone/>
            </a:pPr>
            <a:endParaRPr lang="fr-FR" sz="2400" b="1" dirty="0">
              <a:latin typeface="Marianne" panose="02000000000000000000" pitchFamily="50" charset="0"/>
            </a:endParaRPr>
          </a:p>
          <a:p>
            <a:pPr marL="0" indent="0">
              <a:buNone/>
            </a:pPr>
            <a:r>
              <a:rPr lang="fr-FR" sz="2400" dirty="0">
                <a:latin typeface="Marianne" panose="02000000000000000000" pitchFamily="50" charset="0"/>
              </a:rPr>
              <a:t>Si je ne peux pas faire évoluer le contrat, ce n’est pas grave ! L’éditeur ne peut pas faire prévaloir ses conditions sur la licence choisie pour les versions antérieures.</a:t>
            </a:r>
          </a:p>
        </p:txBody>
      </p:sp>
    </p:spTree>
    <p:extLst>
      <p:ext uri="{BB962C8B-B14F-4D97-AF65-F5344CB8AC3E}">
        <p14:creationId xmlns:p14="http://schemas.microsoft.com/office/powerpoint/2010/main" val="24531356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46FDBAB-44BA-4432-99C4-0184FD21955E}"/>
              </a:ext>
            </a:extLst>
          </p:cNvPr>
          <p:cNvSpPr>
            <a:spLocks noGrp="1"/>
          </p:cNvSpPr>
          <p:nvPr>
            <p:ph sz="half" idx="2"/>
          </p:nvPr>
        </p:nvSpPr>
        <p:spPr>
          <a:xfrm>
            <a:off x="437746" y="379378"/>
            <a:ext cx="8044774" cy="6177066"/>
          </a:xfrm>
        </p:spPr>
        <p:txBody>
          <a:bodyPr/>
          <a:lstStyle/>
          <a:p>
            <a:r>
              <a:rPr lang="fr-FR" sz="2400" b="1" dirty="0">
                <a:latin typeface="Marianne" panose="02000000000000000000" pitchFamily="50" charset="0"/>
              </a:rPr>
              <a:t>Quels outils ?</a:t>
            </a:r>
          </a:p>
          <a:p>
            <a:endParaRPr lang="fr-FR" sz="1000" dirty="0">
              <a:latin typeface="Marianne" panose="02000000000000000000" pitchFamily="50" charset="0"/>
            </a:endParaRPr>
          </a:p>
          <a:p>
            <a:r>
              <a:rPr lang="fr-FR" sz="2400" dirty="0">
                <a:latin typeface="Marianne" panose="02000000000000000000" pitchFamily="50" charset="0"/>
              </a:rPr>
              <a:t>Le </a:t>
            </a:r>
            <a:r>
              <a:rPr lang="fr-FR" sz="2400" dirty="0">
                <a:latin typeface="Marianne" panose="02000000000000000000" pitchFamily="50" charset="0"/>
                <a:hlinkClick r:id="rId2"/>
              </a:rPr>
              <a:t>guide du Comité pour la science ouverte</a:t>
            </a:r>
            <a:endParaRPr lang="fr-FR" sz="2400" dirty="0">
              <a:latin typeface="Marianne" panose="02000000000000000000" pitchFamily="50" charset="0"/>
            </a:endParaRPr>
          </a:p>
          <a:p>
            <a:endParaRPr lang="fr-FR" sz="1000" dirty="0">
              <a:latin typeface="Marianne" panose="02000000000000000000" pitchFamily="50" charset="0"/>
            </a:endParaRPr>
          </a:p>
          <a:p>
            <a:r>
              <a:rPr lang="fr-FR" sz="2400" dirty="0">
                <a:latin typeface="Marianne" panose="02000000000000000000" pitchFamily="50" charset="0"/>
              </a:rPr>
              <a:t>Le lien vers la licence CC-BY : </a:t>
            </a:r>
            <a:r>
              <a:rPr lang="fr-FR" sz="2400" dirty="0">
                <a:latin typeface="Marianne" panose="02000000000000000000" pitchFamily="50" charset="0"/>
                <a:hlinkClick r:id="rId3"/>
              </a:rPr>
              <a:t>http://creativecommons.org/licenses/by/4.0/</a:t>
            </a:r>
            <a:r>
              <a:rPr lang="fr-FR" sz="2400" dirty="0">
                <a:latin typeface="Marianne" panose="02000000000000000000" pitchFamily="50" charset="0"/>
              </a:rPr>
              <a:t> </a:t>
            </a:r>
          </a:p>
          <a:p>
            <a:endParaRPr lang="fr-FR" sz="1000" dirty="0">
              <a:latin typeface="Marianne" panose="02000000000000000000" pitchFamily="50" charset="0"/>
            </a:endParaRPr>
          </a:p>
          <a:p>
            <a:r>
              <a:rPr lang="fr-FR" sz="2400" dirty="0">
                <a:latin typeface="Marianne" panose="02000000000000000000" pitchFamily="50" charset="0"/>
              </a:rPr>
              <a:t>Le sélectionneur de licence </a:t>
            </a:r>
            <a:r>
              <a:rPr lang="fr-FR" sz="2400" dirty="0">
                <a:latin typeface="Marianne" panose="02000000000000000000" pitchFamily="50" charset="0"/>
                <a:hlinkClick r:id="rId4"/>
              </a:rPr>
              <a:t>https://creativecommons.org/choose/</a:t>
            </a:r>
            <a:r>
              <a:rPr lang="fr-FR" sz="2400" dirty="0">
                <a:latin typeface="Marianne" panose="02000000000000000000" pitchFamily="50" charset="0"/>
              </a:rPr>
              <a:t> </a:t>
            </a:r>
          </a:p>
          <a:p>
            <a:endParaRPr lang="fr-FR" sz="1000" dirty="0">
              <a:latin typeface="Marianne" panose="02000000000000000000" pitchFamily="50" charset="0"/>
            </a:endParaRPr>
          </a:p>
          <a:p>
            <a:r>
              <a:rPr lang="fr-FR" sz="2400" dirty="0">
                <a:latin typeface="Marianne" panose="02000000000000000000" pitchFamily="50" charset="0"/>
                <a:hlinkClick r:id="rId5"/>
              </a:rPr>
              <a:t>Direct2AAM</a:t>
            </a:r>
            <a:r>
              <a:rPr lang="fr-FR" sz="2400" dirty="0">
                <a:latin typeface="Marianne" panose="02000000000000000000" pitchFamily="50" charset="0"/>
              </a:rPr>
              <a:t> : procédures pour retrouver une version acceptée pour publication sur les interfaces de soumission d’article des éditeurs</a:t>
            </a:r>
          </a:p>
          <a:p>
            <a:endParaRPr lang="fr-FR" sz="1000" dirty="0">
              <a:latin typeface="Marianne" panose="02000000000000000000" pitchFamily="50" charset="0"/>
            </a:endParaRPr>
          </a:p>
          <a:p>
            <a:r>
              <a:rPr lang="fr-FR" sz="2400" dirty="0">
                <a:latin typeface="Marianne" panose="02000000000000000000" pitchFamily="50" charset="0"/>
              </a:rPr>
              <a:t>Des informations sur les droits de réutilisation de contenu sur le </a:t>
            </a:r>
            <a:r>
              <a:rPr lang="fr-FR" sz="2400" dirty="0">
                <a:latin typeface="Marianne" panose="02000000000000000000" pitchFamily="50" charset="0"/>
                <a:hlinkClick r:id="rId6"/>
              </a:rPr>
              <a:t>site des bibliothèques d’U-Lille</a:t>
            </a:r>
            <a:endParaRPr lang="fr-FR" sz="2400" dirty="0">
              <a:latin typeface="Marianne" panose="02000000000000000000" pitchFamily="50" charset="0"/>
            </a:endParaRPr>
          </a:p>
        </p:txBody>
      </p:sp>
      <p:pic>
        <p:nvPicPr>
          <p:cNvPr id="3" name="Image 2">
            <a:extLst>
              <a:ext uri="{FF2B5EF4-FFF2-40B4-BE49-F238E27FC236}">
                <a16:creationId xmlns:a16="http://schemas.microsoft.com/office/drawing/2014/main" id="{DEA11484-97DD-4637-B9A7-4342D24BBD52}"/>
              </a:ext>
            </a:extLst>
          </p:cNvPr>
          <p:cNvPicPr>
            <a:picLocks noChangeAspect="1"/>
          </p:cNvPicPr>
          <p:nvPr/>
        </p:nvPicPr>
        <p:blipFill>
          <a:blip r:embed="rId7"/>
          <a:stretch>
            <a:fillRect/>
          </a:stretch>
        </p:blipFill>
        <p:spPr>
          <a:xfrm>
            <a:off x="8482520" y="904672"/>
            <a:ext cx="3458524" cy="4572001"/>
          </a:xfrm>
          <a:prstGeom prst="rect">
            <a:avLst/>
          </a:prstGeom>
        </p:spPr>
      </p:pic>
    </p:spTree>
    <p:extLst>
      <p:ext uri="{BB962C8B-B14F-4D97-AF65-F5344CB8AC3E}">
        <p14:creationId xmlns:p14="http://schemas.microsoft.com/office/powerpoint/2010/main" val="280924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53C376-DCE3-41B3-B8F5-C2A2E44E3661}"/>
              </a:ext>
            </a:extLst>
          </p:cNvPr>
          <p:cNvSpPr>
            <a:spLocks noGrp="1"/>
          </p:cNvSpPr>
          <p:nvPr>
            <p:ph type="title"/>
          </p:nvPr>
        </p:nvSpPr>
        <p:spPr>
          <a:xfrm>
            <a:off x="839788" y="987424"/>
            <a:ext cx="4477511" cy="983615"/>
          </a:xfrm>
        </p:spPr>
        <p:txBody>
          <a:bodyPr/>
          <a:lstStyle/>
          <a:p>
            <a:pPr algn="ctr"/>
            <a:r>
              <a:rPr lang="fr-FR" sz="2800" dirty="0">
                <a:solidFill>
                  <a:srgbClr val="FC535C"/>
                </a:solidFill>
              </a:rPr>
              <a:t>Événements à venir lors de l’OAW :</a:t>
            </a:r>
          </a:p>
        </p:txBody>
      </p:sp>
      <p:sp>
        <p:nvSpPr>
          <p:cNvPr id="3" name="Espace réservé du contenu 2">
            <a:extLst>
              <a:ext uri="{FF2B5EF4-FFF2-40B4-BE49-F238E27FC236}">
                <a16:creationId xmlns:a16="http://schemas.microsoft.com/office/drawing/2014/main" id="{B9C51E06-261A-47D3-992F-7051DD1F507E}"/>
              </a:ext>
            </a:extLst>
          </p:cNvPr>
          <p:cNvSpPr>
            <a:spLocks noGrp="1"/>
          </p:cNvSpPr>
          <p:nvPr>
            <p:ph idx="1"/>
          </p:nvPr>
        </p:nvSpPr>
        <p:spPr>
          <a:xfrm>
            <a:off x="5461348" y="987425"/>
            <a:ext cx="5894040" cy="4873626"/>
          </a:xfrm>
        </p:spPr>
        <p:txBody>
          <a:bodyPr/>
          <a:lstStyle/>
          <a:p>
            <a:pPr marL="0" indent="0">
              <a:buNone/>
            </a:pPr>
            <a:r>
              <a:rPr lang="fr-FR" sz="2800" dirty="0"/>
              <a:t>Plus de détails des événements dans le site web de la </a:t>
            </a:r>
            <a:r>
              <a:rPr lang="fr-FR" sz="2800" b="1" dirty="0">
                <a:solidFill>
                  <a:srgbClr val="72C5AC"/>
                </a:solidFill>
              </a:rPr>
              <a:t>Fabrique de la science ouverte </a:t>
            </a:r>
            <a:r>
              <a:rPr lang="fr-FR" sz="2800" dirty="0">
                <a:solidFill>
                  <a:srgbClr val="72C5AC"/>
                </a:solidFill>
              </a:rPr>
              <a:t>! </a:t>
            </a:r>
          </a:p>
        </p:txBody>
      </p:sp>
      <p:sp>
        <p:nvSpPr>
          <p:cNvPr id="4" name="Espace réservé du texte 3">
            <a:extLst>
              <a:ext uri="{FF2B5EF4-FFF2-40B4-BE49-F238E27FC236}">
                <a16:creationId xmlns:a16="http://schemas.microsoft.com/office/drawing/2014/main" id="{18CFAAAA-7F99-45FD-BB92-AF16F9845F0A}"/>
              </a:ext>
            </a:extLst>
          </p:cNvPr>
          <p:cNvSpPr>
            <a:spLocks noGrp="1"/>
          </p:cNvSpPr>
          <p:nvPr>
            <p:ph type="body" sz="half" idx="2"/>
          </p:nvPr>
        </p:nvSpPr>
        <p:spPr>
          <a:xfrm>
            <a:off x="839788" y="2068382"/>
            <a:ext cx="4477511" cy="3811588"/>
          </a:xfrm>
        </p:spPr>
        <p:txBody>
          <a:bodyPr/>
          <a:lstStyle/>
          <a:p>
            <a:pPr marL="285750" indent="-285750">
              <a:buFont typeface="Wingdings" panose="05000000000000000000" pitchFamily="2" charset="2"/>
              <a:buChar char="ü"/>
            </a:pPr>
            <a:r>
              <a:rPr lang="fr-FR" b="1" dirty="0"/>
              <a:t>Les webinaires de midi : </a:t>
            </a:r>
            <a:r>
              <a:rPr lang="fr-FR" dirty="0"/>
              <a:t>chaque jour découvrez en 30 minutes un aspect de l’open </a:t>
            </a:r>
            <a:r>
              <a:rPr lang="fr-FR" dirty="0" err="1"/>
              <a:t>access</a:t>
            </a:r>
            <a:r>
              <a:rPr lang="fr-FR" dirty="0"/>
              <a:t>. </a:t>
            </a:r>
          </a:p>
          <a:p>
            <a:pPr marL="273050"/>
            <a:r>
              <a:rPr lang="fr-FR" dirty="0"/>
              <a:t>Dernière session demain : </a:t>
            </a:r>
            <a:r>
              <a:rPr lang="fr-FR" i="1" dirty="0"/>
              <a:t>Comment choisir une revue sérieuse pour diffuser mes publications en open </a:t>
            </a:r>
            <a:r>
              <a:rPr lang="fr-FR" i="1" dirty="0" err="1"/>
              <a:t>access</a:t>
            </a:r>
            <a:r>
              <a:rPr lang="fr-FR" i="1" dirty="0"/>
              <a:t> ?</a:t>
            </a:r>
            <a:r>
              <a:rPr lang="fr-FR" dirty="0"/>
              <a:t>  </a:t>
            </a:r>
          </a:p>
          <a:p>
            <a:pPr marL="285750" indent="-285750">
              <a:buFont typeface="Wingdings" panose="05000000000000000000" pitchFamily="2" charset="2"/>
              <a:buChar char="ü"/>
            </a:pPr>
            <a:endParaRPr lang="fr-FR" dirty="0"/>
          </a:p>
          <a:p>
            <a:pPr marL="285750" indent="-285750">
              <a:buFont typeface="Wingdings" panose="05000000000000000000" pitchFamily="2" charset="2"/>
              <a:buChar char="ü"/>
            </a:pPr>
            <a:r>
              <a:rPr lang="fr-FR" b="1" dirty="0"/>
              <a:t>Rencontres en </a:t>
            </a:r>
            <a:r>
              <a:rPr lang="fr-FR" b="1" dirty="0" err="1"/>
              <a:t>visio</a:t>
            </a:r>
            <a:r>
              <a:rPr lang="fr-FR" b="1" dirty="0"/>
              <a:t> avec les référents science ouverte : </a:t>
            </a:r>
            <a:r>
              <a:rPr lang="fr-FR" dirty="0"/>
              <a:t>de 12h30 à 13h00 venez poser toutes vos questions sur l’open </a:t>
            </a:r>
            <a:r>
              <a:rPr lang="fr-FR" dirty="0" err="1"/>
              <a:t>access</a:t>
            </a:r>
            <a:r>
              <a:rPr lang="fr-FR" dirty="0"/>
              <a:t> directement depuis votre bureau ! </a:t>
            </a:r>
          </a:p>
        </p:txBody>
      </p:sp>
      <p:pic>
        <p:nvPicPr>
          <p:cNvPr id="5" name="Image 4">
            <a:extLst>
              <a:ext uri="{FF2B5EF4-FFF2-40B4-BE49-F238E27FC236}">
                <a16:creationId xmlns:a16="http://schemas.microsoft.com/office/drawing/2014/main" id="{A603177A-28B7-4FF5-8E20-3B430F1F80F0}"/>
              </a:ext>
            </a:extLst>
          </p:cNvPr>
          <p:cNvPicPr>
            <a:picLocks noChangeAspect="1"/>
          </p:cNvPicPr>
          <p:nvPr/>
        </p:nvPicPr>
        <p:blipFill>
          <a:blip r:embed="rId3"/>
          <a:stretch>
            <a:fillRect/>
          </a:stretch>
        </p:blipFill>
        <p:spPr>
          <a:xfrm>
            <a:off x="7027101" y="2269916"/>
            <a:ext cx="3601167" cy="3233643"/>
          </a:xfrm>
          <a:prstGeom prst="rect">
            <a:avLst/>
          </a:prstGeom>
        </p:spPr>
      </p:pic>
      <p:sp>
        <p:nvSpPr>
          <p:cNvPr id="6" name="Rectangle 5">
            <a:extLst>
              <a:ext uri="{FF2B5EF4-FFF2-40B4-BE49-F238E27FC236}">
                <a16:creationId xmlns:a16="http://schemas.microsoft.com/office/drawing/2014/main" id="{04CE522C-8E44-4661-8A35-CBBB3E382EBD}"/>
              </a:ext>
            </a:extLst>
          </p:cNvPr>
          <p:cNvSpPr/>
          <p:nvPr/>
        </p:nvSpPr>
        <p:spPr>
          <a:xfrm>
            <a:off x="7355740" y="5580438"/>
            <a:ext cx="2708498" cy="369332"/>
          </a:xfrm>
          <a:prstGeom prst="rect">
            <a:avLst/>
          </a:prstGeom>
        </p:spPr>
        <p:txBody>
          <a:bodyPr wrap="none">
            <a:spAutoFit/>
          </a:bodyPr>
          <a:lstStyle/>
          <a:p>
            <a:r>
              <a:rPr lang="fr-FR" b="1" dirty="0">
                <a:solidFill>
                  <a:srgbClr val="5862ED"/>
                </a:solidFill>
                <a:hlinkClick r:id="rId4"/>
              </a:rPr>
              <a:t>https://fabso.univ-lille.fr/</a:t>
            </a:r>
            <a:r>
              <a:rPr lang="fr-FR" b="1" dirty="0">
                <a:solidFill>
                  <a:srgbClr val="5862ED"/>
                </a:solidFill>
              </a:rPr>
              <a:t> </a:t>
            </a:r>
          </a:p>
        </p:txBody>
      </p:sp>
    </p:spTree>
    <p:extLst>
      <p:ext uri="{BB962C8B-B14F-4D97-AF65-F5344CB8AC3E}">
        <p14:creationId xmlns:p14="http://schemas.microsoft.com/office/powerpoint/2010/main" val="1639661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02EC5D67-4C29-434A-BE76-6CF64E685A63}"/>
              </a:ext>
            </a:extLst>
          </p:cNvPr>
          <p:cNvSpPr>
            <a:spLocks noGrp="1"/>
          </p:cNvSpPr>
          <p:nvPr>
            <p:ph idx="1"/>
          </p:nvPr>
        </p:nvSpPr>
        <p:spPr>
          <a:xfrm>
            <a:off x="683342" y="223735"/>
            <a:ext cx="10522922" cy="6186791"/>
          </a:xfrm>
        </p:spPr>
        <p:txBody>
          <a:bodyPr/>
          <a:lstStyle/>
          <a:p>
            <a:pPr marL="514350" indent="-514350">
              <a:buFont typeface="+mj-lt"/>
              <a:buAutoNum type="arabicPeriod"/>
            </a:pPr>
            <a:endParaRPr lang="fr-FR" dirty="0"/>
          </a:p>
          <a:p>
            <a:pPr marL="895350" indent="-514350">
              <a:buFont typeface="+mj-lt"/>
              <a:buAutoNum type="arabicPeriod"/>
            </a:pPr>
            <a:r>
              <a:rPr lang="fr-FR" dirty="0"/>
              <a:t>En préambule… un point sur le droit</a:t>
            </a:r>
          </a:p>
          <a:p>
            <a:pPr marL="808038" indent="-514350">
              <a:buFont typeface="+mj-lt"/>
              <a:buAutoNum type="arabicPeriod"/>
            </a:pPr>
            <a:endParaRPr lang="fr-FR" dirty="0"/>
          </a:p>
          <a:p>
            <a:pPr marL="808038" indent="-514350">
              <a:buFont typeface="+mj-lt"/>
              <a:buAutoNum type="arabicPeriod"/>
            </a:pPr>
            <a:endParaRPr lang="fr-FR" dirty="0"/>
          </a:p>
          <a:p>
            <a:pPr marL="895350" indent="-514350">
              <a:buFont typeface="+mj-lt"/>
              <a:buAutoNum type="arabicPeriod"/>
            </a:pPr>
            <a:r>
              <a:rPr lang="fr-FR" dirty="0"/>
              <a:t>Ce que je n’ai </a:t>
            </a:r>
            <a:r>
              <a:rPr lang="fr-FR" dirty="0">
                <a:solidFill>
                  <a:srgbClr val="FC535C"/>
                </a:solidFill>
              </a:rPr>
              <a:t>pas le droit </a:t>
            </a:r>
            <a:r>
              <a:rPr lang="fr-FR" dirty="0"/>
              <a:t>de faire</a:t>
            </a:r>
          </a:p>
          <a:p>
            <a:pPr marL="514350" indent="-514350">
              <a:buFont typeface="+mj-lt"/>
              <a:buAutoNum type="arabicPeriod"/>
            </a:pPr>
            <a:endParaRPr lang="fr-FR" dirty="0"/>
          </a:p>
          <a:p>
            <a:pPr marL="514350" indent="-514350">
              <a:buFont typeface="+mj-lt"/>
              <a:buAutoNum type="arabicPeriod"/>
            </a:pPr>
            <a:endParaRPr lang="fr-FR" dirty="0"/>
          </a:p>
          <a:p>
            <a:pPr marL="4845050" indent="-514350">
              <a:buFont typeface="+mj-lt"/>
              <a:buAutoNum type="arabicPeriod"/>
            </a:pPr>
            <a:r>
              <a:rPr lang="fr-FR" dirty="0"/>
              <a:t>Ce que la loi </a:t>
            </a:r>
            <a:r>
              <a:rPr lang="fr-FR" dirty="0">
                <a:solidFill>
                  <a:srgbClr val="5862ED"/>
                </a:solidFill>
              </a:rPr>
              <a:t>m’autorise</a:t>
            </a:r>
            <a:r>
              <a:rPr lang="fr-FR" dirty="0"/>
              <a:t> à faire</a:t>
            </a:r>
          </a:p>
          <a:p>
            <a:pPr marL="5564188" indent="-514350">
              <a:buFont typeface="+mj-lt"/>
              <a:buAutoNum type="arabicPeriod"/>
            </a:pPr>
            <a:endParaRPr lang="fr-FR" dirty="0"/>
          </a:p>
          <a:p>
            <a:pPr marL="5564188" indent="-514350">
              <a:buFont typeface="+mj-lt"/>
              <a:buAutoNum type="arabicPeriod"/>
            </a:pPr>
            <a:endParaRPr lang="fr-FR" dirty="0"/>
          </a:p>
          <a:p>
            <a:pPr marL="895350" indent="-514350">
              <a:buClr>
                <a:schemeClr val="tx1"/>
              </a:buClr>
              <a:buFont typeface="+mj-lt"/>
              <a:buAutoNum type="arabicPeriod"/>
              <a:tabLst>
                <a:tab pos="534988" algn="l"/>
              </a:tabLst>
            </a:pPr>
            <a:r>
              <a:rPr lang="fr-FR" dirty="0">
                <a:solidFill>
                  <a:srgbClr val="32A68C"/>
                </a:solidFill>
              </a:rPr>
              <a:t>Conserver mes droits </a:t>
            </a:r>
            <a:r>
              <a:rPr lang="fr-FR" dirty="0"/>
              <a:t>tout en publiant où je veux : c’est possible !</a:t>
            </a:r>
          </a:p>
          <a:p>
            <a:pPr marL="514350" indent="-514350">
              <a:buFont typeface="+mj-lt"/>
              <a:buAutoNum type="arabicPeriod"/>
            </a:pPr>
            <a:endParaRPr lang="fr-FR" dirty="0"/>
          </a:p>
          <a:p>
            <a:pPr marL="514350" indent="-514350">
              <a:buFont typeface="+mj-lt"/>
              <a:buAutoNum type="arabicPeriod"/>
            </a:pPr>
            <a:endParaRPr lang="fr-FR" dirty="0"/>
          </a:p>
        </p:txBody>
      </p:sp>
      <p:pic>
        <p:nvPicPr>
          <p:cNvPr id="5" name="Graphique 4" descr="Juge">
            <a:extLst>
              <a:ext uri="{FF2B5EF4-FFF2-40B4-BE49-F238E27FC236}">
                <a16:creationId xmlns:a16="http://schemas.microsoft.com/office/drawing/2014/main" id="{06EA6A61-5AE4-4079-B3AC-749AEE56AC5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109772" y="3429000"/>
            <a:ext cx="914400" cy="914400"/>
          </a:xfrm>
          <a:prstGeom prst="rect">
            <a:avLst/>
          </a:prstGeom>
        </p:spPr>
      </p:pic>
      <p:pic>
        <p:nvPicPr>
          <p:cNvPr id="8" name="Graphique 7" descr="Menottes">
            <a:extLst>
              <a:ext uri="{FF2B5EF4-FFF2-40B4-BE49-F238E27FC236}">
                <a16:creationId xmlns:a16="http://schemas.microsoft.com/office/drawing/2014/main" id="{A50C10DE-5BFF-4F9B-8153-AEAEA8CB785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4864" y="2016166"/>
            <a:ext cx="914400" cy="914400"/>
          </a:xfrm>
          <a:prstGeom prst="rect">
            <a:avLst/>
          </a:prstGeom>
        </p:spPr>
      </p:pic>
      <p:pic>
        <p:nvPicPr>
          <p:cNvPr id="10" name="Graphique 9" descr="Sablier">
            <a:extLst>
              <a:ext uri="{FF2B5EF4-FFF2-40B4-BE49-F238E27FC236}">
                <a16:creationId xmlns:a16="http://schemas.microsoft.com/office/drawing/2014/main" id="{D4764860-353E-4897-B30B-F2AE9A64E36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4864" y="5182303"/>
            <a:ext cx="914400" cy="914400"/>
          </a:xfrm>
          <a:prstGeom prst="rect">
            <a:avLst/>
          </a:prstGeom>
        </p:spPr>
      </p:pic>
      <p:pic>
        <p:nvPicPr>
          <p:cNvPr id="12" name="Graphique 11" descr="Personne confuse">
            <a:extLst>
              <a:ext uri="{FF2B5EF4-FFF2-40B4-BE49-F238E27FC236}">
                <a16:creationId xmlns:a16="http://schemas.microsoft.com/office/drawing/2014/main" id="{8053E0DD-38FE-4160-9CFB-8B312686D9E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109772" y="5182303"/>
            <a:ext cx="914400" cy="914400"/>
          </a:xfrm>
          <a:prstGeom prst="rect">
            <a:avLst/>
          </a:prstGeom>
        </p:spPr>
      </p:pic>
    </p:spTree>
    <p:extLst>
      <p:ext uri="{BB962C8B-B14F-4D97-AF65-F5344CB8AC3E}">
        <p14:creationId xmlns:p14="http://schemas.microsoft.com/office/powerpoint/2010/main" val="3924035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00DCA781-90BB-4DBA-A75C-134CE73940A4}"/>
              </a:ext>
            </a:extLst>
          </p:cNvPr>
          <p:cNvSpPr txBox="1">
            <a:spLocks/>
          </p:cNvSpPr>
          <p:nvPr/>
        </p:nvSpPr>
        <p:spPr>
          <a:xfrm>
            <a:off x="720000" y="720000"/>
            <a:ext cx="9560357" cy="983615"/>
          </a:xfrm>
          <a:prstGeom prst="rect">
            <a:avLst/>
          </a:prstGeom>
        </p:spPr>
        <p:txBody>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r>
              <a:rPr lang="fr-FR" sz="3200" dirty="0">
                <a:latin typeface="Marianne" panose="02000000000000000000" pitchFamily="50" charset="0"/>
              </a:rPr>
              <a:t>Le droit d’auteur en quelques mots</a:t>
            </a:r>
          </a:p>
        </p:txBody>
      </p:sp>
      <p:sp>
        <p:nvSpPr>
          <p:cNvPr id="4" name="Cadre 3">
            <a:extLst>
              <a:ext uri="{FF2B5EF4-FFF2-40B4-BE49-F238E27FC236}">
                <a16:creationId xmlns:a16="http://schemas.microsoft.com/office/drawing/2014/main" id="{AA45FBC8-3CE1-4CEB-B3B8-8BDE87A5341D}"/>
              </a:ext>
            </a:extLst>
          </p:cNvPr>
          <p:cNvSpPr/>
          <p:nvPr/>
        </p:nvSpPr>
        <p:spPr>
          <a:xfrm>
            <a:off x="2010320" y="1703615"/>
            <a:ext cx="2232000" cy="1548000"/>
          </a:xfrm>
          <a:prstGeom prst="frame">
            <a:avLst/>
          </a:prstGeom>
          <a:solidFill>
            <a:srgbClr val="5862ED"/>
          </a:solidFill>
          <a:ln>
            <a:solidFill>
              <a:srgbClr val="5862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tx1"/>
                </a:solidFill>
                <a:latin typeface="Marianne" panose="02000000000000000000" pitchFamily="50" charset="0"/>
              </a:rPr>
              <a:t>Droits moraux</a:t>
            </a:r>
          </a:p>
        </p:txBody>
      </p:sp>
      <p:sp>
        <p:nvSpPr>
          <p:cNvPr id="5" name="Cadre 4">
            <a:extLst>
              <a:ext uri="{FF2B5EF4-FFF2-40B4-BE49-F238E27FC236}">
                <a16:creationId xmlns:a16="http://schemas.microsoft.com/office/drawing/2014/main" id="{1D1372C9-EABB-4AB9-81E3-83912B4AC42A}"/>
              </a:ext>
            </a:extLst>
          </p:cNvPr>
          <p:cNvSpPr/>
          <p:nvPr/>
        </p:nvSpPr>
        <p:spPr>
          <a:xfrm>
            <a:off x="7815429" y="1703615"/>
            <a:ext cx="2232000" cy="1548000"/>
          </a:xfrm>
          <a:prstGeom prst="frame">
            <a:avLst/>
          </a:prstGeom>
          <a:solidFill>
            <a:srgbClr val="5862ED"/>
          </a:solidFill>
          <a:ln>
            <a:solidFill>
              <a:srgbClr val="5862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tx1"/>
                </a:solidFill>
                <a:latin typeface="Marianne" panose="02000000000000000000" pitchFamily="50" charset="0"/>
              </a:rPr>
              <a:t>Droits patrimoniaux</a:t>
            </a:r>
          </a:p>
        </p:txBody>
      </p:sp>
      <p:cxnSp>
        <p:nvCxnSpPr>
          <p:cNvPr id="6" name="Connecteur droit 5">
            <a:extLst>
              <a:ext uri="{FF2B5EF4-FFF2-40B4-BE49-F238E27FC236}">
                <a16:creationId xmlns:a16="http://schemas.microsoft.com/office/drawing/2014/main" id="{4A6FE6B9-44EC-43C7-8A27-FC3E8E3555AF}"/>
              </a:ext>
            </a:extLst>
          </p:cNvPr>
          <p:cNvCxnSpPr/>
          <p:nvPr/>
        </p:nvCxnSpPr>
        <p:spPr>
          <a:xfrm>
            <a:off x="6008464" y="1690960"/>
            <a:ext cx="10160" cy="4464000"/>
          </a:xfrm>
          <a:prstGeom prst="line">
            <a:avLst/>
          </a:prstGeom>
          <a:ln w="15875">
            <a:solidFill>
              <a:srgbClr val="FC535C"/>
            </a:solidFill>
          </a:ln>
        </p:spPr>
        <p:style>
          <a:lnRef idx="1">
            <a:schemeClr val="accent1"/>
          </a:lnRef>
          <a:fillRef idx="0">
            <a:schemeClr val="accent1"/>
          </a:fillRef>
          <a:effectRef idx="0">
            <a:schemeClr val="accent1"/>
          </a:effectRef>
          <a:fontRef idx="minor">
            <a:schemeClr val="tx1"/>
          </a:fontRef>
        </p:style>
      </p:cxnSp>
      <p:sp>
        <p:nvSpPr>
          <p:cNvPr id="7" name="Espace réservé du texte 3">
            <a:extLst>
              <a:ext uri="{FF2B5EF4-FFF2-40B4-BE49-F238E27FC236}">
                <a16:creationId xmlns:a16="http://schemas.microsoft.com/office/drawing/2014/main" id="{2B36FB3D-FA94-424C-809A-2F3D5C1CC1A7}"/>
              </a:ext>
            </a:extLst>
          </p:cNvPr>
          <p:cNvSpPr txBox="1">
            <a:spLocks/>
          </p:cNvSpPr>
          <p:nvPr/>
        </p:nvSpPr>
        <p:spPr>
          <a:xfrm>
            <a:off x="539919" y="3745536"/>
            <a:ext cx="5172801" cy="219806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r>
              <a:rPr lang="fr-FR" sz="2000" dirty="0">
                <a:latin typeface="Marianne" panose="02000000000000000000" pitchFamily="50" charset="0"/>
              </a:rPr>
              <a:t>Divulgation, respect, paternité, </a:t>
            </a:r>
          </a:p>
          <a:p>
            <a:pPr marL="361950" indent="0">
              <a:buNone/>
            </a:pPr>
            <a:r>
              <a:rPr lang="fr-FR" sz="2000" dirty="0">
                <a:latin typeface="Marianne" panose="02000000000000000000" pitchFamily="50" charset="0"/>
              </a:rPr>
              <a:t>retrait</a:t>
            </a:r>
            <a:endParaRPr lang="fr-FR" sz="2000" dirty="0">
              <a:solidFill>
                <a:srgbClr val="5862ED"/>
              </a:solidFill>
              <a:latin typeface="Marianne" panose="02000000000000000000" pitchFamily="50" charset="0"/>
              <a:ea typeface="Marianne" charset="0"/>
              <a:cs typeface="Marianne" charset="0"/>
            </a:endParaRPr>
          </a:p>
          <a:p>
            <a:pPr marL="342900" indent="-342900"/>
            <a:endParaRPr lang="fr-FR" sz="2000" dirty="0">
              <a:latin typeface="Marianne" panose="02000000000000000000" pitchFamily="50" charset="0"/>
            </a:endParaRPr>
          </a:p>
          <a:p>
            <a:pPr marL="342900" indent="-342900"/>
            <a:r>
              <a:rPr lang="fr-FR" sz="2000" dirty="0">
                <a:latin typeface="Marianne" panose="02000000000000000000" pitchFamily="50" charset="0"/>
              </a:rPr>
              <a:t>Perpétuels et incessibles</a:t>
            </a:r>
          </a:p>
        </p:txBody>
      </p:sp>
      <p:sp>
        <p:nvSpPr>
          <p:cNvPr id="8" name="Espace réservé du texte 3">
            <a:extLst>
              <a:ext uri="{FF2B5EF4-FFF2-40B4-BE49-F238E27FC236}">
                <a16:creationId xmlns:a16="http://schemas.microsoft.com/office/drawing/2014/main" id="{08AAD982-9DE2-4BCA-8F80-7F85B3CDDD7E}"/>
              </a:ext>
            </a:extLst>
          </p:cNvPr>
          <p:cNvSpPr txBox="1">
            <a:spLocks/>
          </p:cNvSpPr>
          <p:nvPr/>
        </p:nvSpPr>
        <p:spPr>
          <a:xfrm>
            <a:off x="6345028" y="3745537"/>
            <a:ext cx="5172801" cy="219806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r>
              <a:rPr lang="fr-FR" sz="2000" dirty="0">
                <a:latin typeface="Marianne" panose="02000000000000000000" pitchFamily="50" charset="0"/>
              </a:rPr>
              <a:t>Représentation, reproduction</a:t>
            </a:r>
          </a:p>
          <a:p>
            <a:pPr marL="342900" indent="-342900"/>
            <a:endParaRPr lang="fr-FR" sz="2000" dirty="0">
              <a:latin typeface="Marianne" panose="02000000000000000000" pitchFamily="50" charset="0"/>
            </a:endParaRPr>
          </a:p>
          <a:p>
            <a:pPr marL="342900" indent="-342900"/>
            <a:r>
              <a:rPr lang="fr-FR" sz="2000" dirty="0">
                <a:latin typeface="Marianne" panose="02000000000000000000" pitchFamily="50" charset="0"/>
              </a:rPr>
              <a:t>Cessibles et limités dans le temps : vie de l’auteur + 70 ans (+ délais spéciaux de guerre)</a:t>
            </a:r>
          </a:p>
        </p:txBody>
      </p:sp>
    </p:spTree>
    <p:extLst>
      <p:ext uri="{BB962C8B-B14F-4D97-AF65-F5344CB8AC3E}">
        <p14:creationId xmlns:p14="http://schemas.microsoft.com/office/powerpoint/2010/main" val="3158621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00DCA781-90BB-4DBA-A75C-134CE73940A4}"/>
              </a:ext>
            </a:extLst>
          </p:cNvPr>
          <p:cNvSpPr txBox="1">
            <a:spLocks/>
          </p:cNvSpPr>
          <p:nvPr/>
        </p:nvSpPr>
        <p:spPr>
          <a:xfrm>
            <a:off x="720000" y="720000"/>
            <a:ext cx="9560357" cy="983615"/>
          </a:xfrm>
          <a:prstGeom prst="rect">
            <a:avLst/>
          </a:prstGeom>
        </p:spPr>
        <p:txBody>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r>
              <a:rPr lang="fr-FR" sz="3200" dirty="0">
                <a:latin typeface="Marianne" panose="02000000000000000000" pitchFamily="50" charset="0"/>
              </a:rPr>
              <a:t>Transférer ses droits : les contrats</a:t>
            </a:r>
          </a:p>
        </p:txBody>
      </p:sp>
      <p:grpSp>
        <p:nvGrpSpPr>
          <p:cNvPr id="41" name="Groupe 40">
            <a:extLst>
              <a:ext uri="{FF2B5EF4-FFF2-40B4-BE49-F238E27FC236}">
                <a16:creationId xmlns:a16="http://schemas.microsoft.com/office/drawing/2014/main" id="{7A8BB322-BB1C-4E9D-ADBF-52BED16D39A7}"/>
              </a:ext>
            </a:extLst>
          </p:cNvPr>
          <p:cNvGrpSpPr/>
          <p:nvPr/>
        </p:nvGrpSpPr>
        <p:grpSpPr>
          <a:xfrm>
            <a:off x="2261957" y="1687897"/>
            <a:ext cx="7668086" cy="3822220"/>
            <a:chOff x="1721796" y="1466461"/>
            <a:chExt cx="7668086" cy="3822220"/>
          </a:xfrm>
        </p:grpSpPr>
        <p:sp>
          <p:nvSpPr>
            <p:cNvPr id="5" name="Cadre 4">
              <a:extLst>
                <a:ext uri="{FF2B5EF4-FFF2-40B4-BE49-F238E27FC236}">
                  <a16:creationId xmlns:a16="http://schemas.microsoft.com/office/drawing/2014/main" id="{1D1372C9-EABB-4AB9-81E3-83912B4AC42A}"/>
                </a:ext>
              </a:extLst>
            </p:cNvPr>
            <p:cNvSpPr/>
            <p:nvPr/>
          </p:nvSpPr>
          <p:spPr>
            <a:xfrm>
              <a:off x="1721796" y="2314988"/>
              <a:ext cx="2712774" cy="1888012"/>
            </a:xfrm>
            <a:prstGeom prst="frame">
              <a:avLst/>
            </a:prstGeom>
            <a:solidFill>
              <a:srgbClr val="5862ED"/>
            </a:solidFill>
            <a:ln>
              <a:solidFill>
                <a:srgbClr val="5862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tx1"/>
                  </a:solidFill>
                  <a:latin typeface="Marianne" panose="02000000000000000000" pitchFamily="50" charset="0"/>
                </a:rPr>
                <a:t>Droits patrimoniaux</a:t>
              </a:r>
            </a:p>
          </p:txBody>
        </p:sp>
        <p:cxnSp>
          <p:nvCxnSpPr>
            <p:cNvPr id="13" name="Connecteur droit avec flèche 12">
              <a:extLst>
                <a:ext uri="{FF2B5EF4-FFF2-40B4-BE49-F238E27FC236}">
                  <a16:creationId xmlns:a16="http://schemas.microsoft.com/office/drawing/2014/main" id="{C4DAA7FC-0CFE-4E31-BFEA-98B9FD20CEC5}"/>
                </a:ext>
              </a:extLst>
            </p:cNvPr>
            <p:cNvCxnSpPr>
              <a:cxnSpLocks/>
              <a:stCxn id="5" idx="3"/>
              <a:endCxn id="14" idx="2"/>
            </p:cNvCxnSpPr>
            <p:nvPr/>
          </p:nvCxnSpPr>
          <p:spPr>
            <a:xfrm flipV="1">
              <a:off x="4434570" y="2311298"/>
              <a:ext cx="2621106" cy="947696"/>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sp>
          <p:nvSpPr>
            <p:cNvPr id="14" name="Ellipse 13">
              <a:extLst>
                <a:ext uri="{FF2B5EF4-FFF2-40B4-BE49-F238E27FC236}">
                  <a16:creationId xmlns:a16="http://schemas.microsoft.com/office/drawing/2014/main" id="{8E9DF1A7-95B6-4F3A-AF67-D142CABC9060}"/>
                </a:ext>
              </a:extLst>
            </p:cNvPr>
            <p:cNvSpPr/>
            <p:nvPr/>
          </p:nvSpPr>
          <p:spPr>
            <a:xfrm>
              <a:off x="7055676" y="1466461"/>
              <a:ext cx="2334206" cy="1689674"/>
            </a:xfrm>
            <a:prstGeom prst="ellipse">
              <a:avLst/>
            </a:prstGeom>
            <a:solidFill>
              <a:srgbClr val="FC5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latin typeface="Marianne" panose="02000000000000000000" pitchFamily="50" charset="0"/>
                </a:rPr>
                <a:t>Contrats d’édition</a:t>
              </a:r>
            </a:p>
          </p:txBody>
        </p:sp>
        <p:sp>
          <p:nvSpPr>
            <p:cNvPr id="15" name="Ellipse 14">
              <a:extLst>
                <a:ext uri="{FF2B5EF4-FFF2-40B4-BE49-F238E27FC236}">
                  <a16:creationId xmlns:a16="http://schemas.microsoft.com/office/drawing/2014/main" id="{0386C1B8-C75B-4C18-9E0C-3B13F4D79B90}"/>
                </a:ext>
              </a:extLst>
            </p:cNvPr>
            <p:cNvSpPr/>
            <p:nvPr/>
          </p:nvSpPr>
          <p:spPr>
            <a:xfrm>
              <a:off x="7055676" y="3599007"/>
              <a:ext cx="2334206" cy="1689674"/>
            </a:xfrm>
            <a:prstGeom prst="ellipse">
              <a:avLst/>
            </a:prstGeom>
            <a:solidFill>
              <a:srgbClr val="FC535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2400" dirty="0">
                  <a:latin typeface="Marianne" panose="02000000000000000000" pitchFamily="50" charset="0"/>
                </a:rPr>
                <a:t>Licences de libre diffusion</a:t>
              </a:r>
            </a:p>
          </p:txBody>
        </p:sp>
        <p:cxnSp>
          <p:nvCxnSpPr>
            <p:cNvPr id="22" name="Connecteur droit avec flèche 21">
              <a:extLst>
                <a:ext uri="{FF2B5EF4-FFF2-40B4-BE49-F238E27FC236}">
                  <a16:creationId xmlns:a16="http://schemas.microsoft.com/office/drawing/2014/main" id="{13DC7FD2-2867-498E-9880-A333D433467E}"/>
                </a:ext>
              </a:extLst>
            </p:cNvPr>
            <p:cNvCxnSpPr>
              <a:cxnSpLocks/>
              <a:stCxn id="5" idx="3"/>
              <a:endCxn id="15" idx="2"/>
            </p:cNvCxnSpPr>
            <p:nvPr/>
          </p:nvCxnSpPr>
          <p:spPr>
            <a:xfrm>
              <a:off x="4434570" y="3258994"/>
              <a:ext cx="2621106" cy="1184850"/>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grpSp>
      <p:pic>
        <p:nvPicPr>
          <p:cNvPr id="43" name="Image 42">
            <a:extLst>
              <a:ext uri="{FF2B5EF4-FFF2-40B4-BE49-F238E27FC236}">
                <a16:creationId xmlns:a16="http://schemas.microsoft.com/office/drawing/2014/main" id="{5E982EF4-4F34-4E00-B5E1-A6CC8D70171C}"/>
              </a:ext>
            </a:extLst>
          </p:cNvPr>
          <p:cNvPicPr>
            <a:picLocks noChangeAspect="1"/>
          </p:cNvPicPr>
          <p:nvPr/>
        </p:nvPicPr>
        <p:blipFill>
          <a:blip r:embed="rId2"/>
          <a:stretch>
            <a:fillRect/>
          </a:stretch>
        </p:blipFill>
        <p:spPr>
          <a:xfrm>
            <a:off x="9417720" y="4448029"/>
            <a:ext cx="434502" cy="434502"/>
          </a:xfrm>
          <a:prstGeom prst="rect">
            <a:avLst/>
          </a:prstGeom>
        </p:spPr>
      </p:pic>
    </p:spTree>
    <p:extLst>
      <p:ext uri="{BB962C8B-B14F-4D97-AF65-F5344CB8AC3E}">
        <p14:creationId xmlns:p14="http://schemas.microsoft.com/office/powerpoint/2010/main" val="2881521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51CE6E-FD93-45AA-9737-A86FCF6E066D}"/>
              </a:ext>
            </a:extLst>
          </p:cNvPr>
          <p:cNvSpPr>
            <a:spLocks noGrp="1"/>
          </p:cNvSpPr>
          <p:nvPr>
            <p:ph type="ctrTitle"/>
          </p:nvPr>
        </p:nvSpPr>
        <p:spPr/>
        <p:txBody>
          <a:bodyPr/>
          <a:lstStyle/>
          <a:p>
            <a:r>
              <a:rPr lang="fr-FR" dirty="0"/>
              <a:t>Ce que je n’ai </a:t>
            </a:r>
            <a:r>
              <a:rPr lang="fr-FR" dirty="0">
                <a:solidFill>
                  <a:srgbClr val="FC535C"/>
                </a:solidFill>
              </a:rPr>
              <a:t>pas le droit </a:t>
            </a:r>
            <a:r>
              <a:rPr lang="fr-FR" dirty="0"/>
              <a:t>de faire</a:t>
            </a:r>
          </a:p>
        </p:txBody>
      </p:sp>
      <p:pic>
        <p:nvPicPr>
          <p:cNvPr id="4" name="Graphique 3" descr="Menottes">
            <a:extLst>
              <a:ext uri="{FF2B5EF4-FFF2-40B4-BE49-F238E27FC236}">
                <a16:creationId xmlns:a16="http://schemas.microsoft.com/office/drawing/2014/main" id="{398ADD1E-F16C-48B5-B4E1-4F4B2A3FDBD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40000" y="2160000"/>
            <a:ext cx="914400" cy="914400"/>
          </a:xfrm>
          <a:prstGeom prst="rect">
            <a:avLst/>
          </a:prstGeom>
        </p:spPr>
      </p:pic>
    </p:spTree>
    <p:extLst>
      <p:ext uri="{BB962C8B-B14F-4D97-AF65-F5344CB8AC3E}">
        <p14:creationId xmlns:p14="http://schemas.microsoft.com/office/powerpoint/2010/main" val="388528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701D1D12-ED94-4550-B429-05646BF2792A}"/>
              </a:ext>
            </a:extLst>
          </p:cNvPr>
          <p:cNvPicPr>
            <a:picLocks noGrp="1" noChangeAspect="1"/>
          </p:cNvPicPr>
          <p:nvPr>
            <p:ph sz="half" idx="10"/>
          </p:nvPr>
        </p:nvPicPr>
        <p:blipFill>
          <a:blip r:embed="rId2"/>
          <a:stretch>
            <a:fillRect/>
          </a:stretch>
        </p:blipFill>
        <p:spPr>
          <a:xfrm>
            <a:off x="908459" y="0"/>
            <a:ext cx="5137713" cy="6857999"/>
          </a:xfrm>
          <a:ln>
            <a:solidFill>
              <a:schemeClr val="tx1"/>
            </a:solidFill>
          </a:ln>
        </p:spPr>
      </p:pic>
      <p:sp>
        <p:nvSpPr>
          <p:cNvPr id="2" name="Espace réservé du contenu 1">
            <a:extLst>
              <a:ext uri="{FF2B5EF4-FFF2-40B4-BE49-F238E27FC236}">
                <a16:creationId xmlns:a16="http://schemas.microsoft.com/office/drawing/2014/main" id="{D46FDBAB-44BA-4432-99C4-0184FD21955E}"/>
              </a:ext>
            </a:extLst>
          </p:cNvPr>
          <p:cNvSpPr>
            <a:spLocks noGrp="1"/>
          </p:cNvSpPr>
          <p:nvPr>
            <p:ph sz="half" idx="2"/>
          </p:nvPr>
        </p:nvSpPr>
        <p:spPr>
          <a:xfrm>
            <a:off x="6085079" y="1280594"/>
            <a:ext cx="5725160" cy="4653280"/>
          </a:xfrm>
        </p:spPr>
        <p:txBody>
          <a:bodyPr/>
          <a:lstStyle/>
          <a:p>
            <a:r>
              <a:rPr lang="fr-FR" sz="2400" dirty="0">
                <a:latin typeface="Marianne" panose="02000000000000000000" pitchFamily="50" charset="0"/>
              </a:rPr>
              <a:t>Diffuser librement un fichier dans sa version éditeur, sans son autorisation</a:t>
            </a:r>
          </a:p>
        </p:txBody>
      </p:sp>
      <p:pic>
        <p:nvPicPr>
          <p:cNvPr id="7" name="Image 6">
            <a:extLst>
              <a:ext uri="{FF2B5EF4-FFF2-40B4-BE49-F238E27FC236}">
                <a16:creationId xmlns:a16="http://schemas.microsoft.com/office/drawing/2014/main" id="{23EB729B-EAD0-4731-B99E-A4B82759FB9F}"/>
              </a:ext>
            </a:extLst>
          </p:cNvPr>
          <p:cNvPicPr>
            <a:picLocks noChangeAspect="1"/>
          </p:cNvPicPr>
          <p:nvPr/>
        </p:nvPicPr>
        <p:blipFill>
          <a:blip r:embed="rId3"/>
          <a:stretch>
            <a:fillRect/>
          </a:stretch>
        </p:blipFill>
        <p:spPr>
          <a:xfrm>
            <a:off x="6096000" y="4649821"/>
            <a:ext cx="5714239" cy="1292321"/>
          </a:xfrm>
          <a:prstGeom prst="rect">
            <a:avLst/>
          </a:prstGeom>
          <a:ln>
            <a:solidFill>
              <a:srgbClr val="FC535C"/>
            </a:solidFill>
          </a:ln>
        </p:spPr>
      </p:pic>
      <p:sp>
        <p:nvSpPr>
          <p:cNvPr id="8" name="Ellipse 7">
            <a:extLst>
              <a:ext uri="{FF2B5EF4-FFF2-40B4-BE49-F238E27FC236}">
                <a16:creationId xmlns:a16="http://schemas.microsoft.com/office/drawing/2014/main" id="{290F7CC9-5CEA-4B58-8AD8-66330128D36B}"/>
              </a:ext>
            </a:extLst>
          </p:cNvPr>
          <p:cNvSpPr/>
          <p:nvPr/>
        </p:nvSpPr>
        <p:spPr>
          <a:xfrm>
            <a:off x="4299630" y="6284066"/>
            <a:ext cx="1546698" cy="431256"/>
          </a:xfrm>
          <a:prstGeom prst="ellipse">
            <a:avLst/>
          </a:prstGeom>
          <a:noFill/>
          <a:ln w="15875">
            <a:solidFill>
              <a:srgbClr val="FC53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Connecteur droit avec flèche 9">
            <a:extLst>
              <a:ext uri="{FF2B5EF4-FFF2-40B4-BE49-F238E27FC236}">
                <a16:creationId xmlns:a16="http://schemas.microsoft.com/office/drawing/2014/main" id="{F60FD2D6-CB23-42F4-ADD9-C14E9674ADC3}"/>
              </a:ext>
            </a:extLst>
          </p:cNvPr>
          <p:cNvCxnSpPr>
            <a:cxnSpLocks/>
            <a:stCxn id="8" idx="7"/>
            <a:endCxn id="7" idx="1"/>
          </p:cNvCxnSpPr>
          <p:nvPr/>
        </p:nvCxnSpPr>
        <p:spPr>
          <a:xfrm flipV="1">
            <a:off x="5619819" y="5295982"/>
            <a:ext cx="476181" cy="1051240"/>
          </a:xfrm>
          <a:prstGeom prst="straightConnector1">
            <a:avLst/>
          </a:prstGeom>
          <a:ln w="15875">
            <a:solidFill>
              <a:srgbClr val="FC535C"/>
            </a:solidFill>
            <a:tailEnd type="triangle"/>
          </a:ln>
        </p:spPr>
        <p:style>
          <a:lnRef idx="1">
            <a:schemeClr val="accent1"/>
          </a:lnRef>
          <a:fillRef idx="0">
            <a:schemeClr val="accent1"/>
          </a:fillRef>
          <a:effectRef idx="0">
            <a:schemeClr val="accent1"/>
          </a:effectRef>
          <a:fontRef idx="minor">
            <a:schemeClr val="tx1"/>
          </a:fontRef>
        </p:style>
      </p:cxnSp>
      <p:pic>
        <p:nvPicPr>
          <p:cNvPr id="14" name="Graphique 13" descr="Fermer">
            <a:extLst>
              <a:ext uri="{FF2B5EF4-FFF2-40B4-BE49-F238E27FC236}">
                <a16:creationId xmlns:a16="http://schemas.microsoft.com/office/drawing/2014/main" id="{D1417E20-CA6F-4D64-B52F-60C836DC27A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31288" y="5711360"/>
            <a:ext cx="914400" cy="914400"/>
          </a:xfrm>
          <a:prstGeom prst="rect">
            <a:avLst/>
          </a:prstGeom>
        </p:spPr>
      </p:pic>
    </p:spTree>
    <p:extLst>
      <p:ext uri="{BB962C8B-B14F-4D97-AF65-F5344CB8AC3E}">
        <p14:creationId xmlns:p14="http://schemas.microsoft.com/office/powerpoint/2010/main" val="2799677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46FDBAB-44BA-4432-99C4-0184FD21955E}"/>
              </a:ext>
            </a:extLst>
          </p:cNvPr>
          <p:cNvSpPr>
            <a:spLocks noGrp="1"/>
          </p:cNvSpPr>
          <p:nvPr>
            <p:ph sz="half" idx="2"/>
          </p:nvPr>
        </p:nvSpPr>
        <p:spPr>
          <a:xfrm>
            <a:off x="7759096" y="1082585"/>
            <a:ext cx="4108649" cy="4653280"/>
          </a:xfrm>
        </p:spPr>
        <p:txBody>
          <a:bodyPr/>
          <a:lstStyle/>
          <a:p>
            <a:r>
              <a:rPr lang="fr-FR" sz="2400" dirty="0">
                <a:latin typeface="Marianne" panose="02000000000000000000" pitchFamily="50" charset="0"/>
              </a:rPr>
              <a:t>Réutiliser une œuvre sans avoir obtenu l’autorisation de son/ses ayant-droits</a:t>
            </a:r>
          </a:p>
          <a:p>
            <a:endParaRPr lang="fr-FR" sz="2400" dirty="0">
              <a:latin typeface="Marianne" panose="02000000000000000000" pitchFamily="50" charset="0"/>
            </a:endParaRPr>
          </a:p>
          <a:p>
            <a:r>
              <a:rPr lang="fr-FR" sz="2400" dirty="0">
                <a:latin typeface="Marianne" panose="02000000000000000000" pitchFamily="50" charset="0"/>
              </a:rPr>
              <a:t>… y compris parfois (souvent ?) mon propre travail !</a:t>
            </a:r>
          </a:p>
        </p:txBody>
      </p:sp>
      <p:pic>
        <p:nvPicPr>
          <p:cNvPr id="6" name="Image 5">
            <a:extLst>
              <a:ext uri="{FF2B5EF4-FFF2-40B4-BE49-F238E27FC236}">
                <a16:creationId xmlns:a16="http://schemas.microsoft.com/office/drawing/2014/main" id="{02F953C0-9001-4EC9-A8E8-F1BDF85C7A21}"/>
              </a:ext>
            </a:extLst>
          </p:cNvPr>
          <p:cNvPicPr>
            <a:picLocks noChangeAspect="1"/>
          </p:cNvPicPr>
          <p:nvPr/>
        </p:nvPicPr>
        <p:blipFill>
          <a:blip r:embed="rId2"/>
          <a:stretch>
            <a:fillRect/>
          </a:stretch>
        </p:blipFill>
        <p:spPr>
          <a:xfrm>
            <a:off x="62708" y="466927"/>
            <a:ext cx="7663387" cy="5223753"/>
          </a:xfrm>
          <a:prstGeom prst="rect">
            <a:avLst/>
          </a:prstGeom>
        </p:spPr>
      </p:pic>
      <p:sp>
        <p:nvSpPr>
          <p:cNvPr id="12" name="Ellipse 11">
            <a:extLst>
              <a:ext uri="{FF2B5EF4-FFF2-40B4-BE49-F238E27FC236}">
                <a16:creationId xmlns:a16="http://schemas.microsoft.com/office/drawing/2014/main" id="{28A85150-94E7-4E21-9C05-D03C580A6298}"/>
              </a:ext>
            </a:extLst>
          </p:cNvPr>
          <p:cNvSpPr/>
          <p:nvPr/>
        </p:nvSpPr>
        <p:spPr>
          <a:xfrm>
            <a:off x="6410528" y="5387501"/>
            <a:ext cx="1546698" cy="431256"/>
          </a:xfrm>
          <a:prstGeom prst="ellipse">
            <a:avLst/>
          </a:prstGeom>
          <a:noFill/>
          <a:ln w="15875">
            <a:solidFill>
              <a:srgbClr val="FC53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3" name="Connecteur droit avec flèche 12">
            <a:extLst>
              <a:ext uri="{FF2B5EF4-FFF2-40B4-BE49-F238E27FC236}">
                <a16:creationId xmlns:a16="http://schemas.microsoft.com/office/drawing/2014/main" id="{33C6EB14-7D71-4AC5-AE41-A43C8043C384}"/>
              </a:ext>
            </a:extLst>
          </p:cNvPr>
          <p:cNvCxnSpPr>
            <a:cxnSpLocks/>
            <a:stCxn id="19" idx="3"/>
            <a:endCxn id="12" idx="2"/>
          </p:cNvCxnSpPr>
          <p:nvPr/>
        </p:nvCxnSpPr>
        <p:spPr>
          <a:xfrm flipV="1">
            <a:off x="5212116" y="5603129"/>
            <a:ext cx="1198412" cy="350199"/>
          </a:xfrm>
          <a:prstGeom prst="straightConnector1">
            <a:avLst/>
          </a:prstGeom>
          <a:ln w="15875">
            <a:solidFill>
              <a:srgbClr val="FC535C"/>
            </a:solidFill>
            <a:tailEnd type="triangle"/>
          </a:ln>
        </p:spPr>
        <p:style>
          <a:lnRef idx="1">
            <a:schemeClr val="accent1"/>
          </a:lnRef>
          <a:fillRef idx="0">
            <a:schemeClr val="accent1"/>
          </a:fillRef>
          <a:effectRef idx="0">
            <a:schemeClr val="accent1"/>
          </a:effectRef>
          <a:fontRef idx="minor">
            <a:schemeClr val="tx1"/>
          </a:fontRef>
        </p:style>
      </p:cxnSp>
      <p:grpSp>
        <p:nvGrpSpPr>
          <p:cNvPr id="20" name="Groupe 19">
            <a:extLst>
              <a:ext uri="{FF2B5EF4-FFF2-40B4-BE49-F238E27FC236}">
                <a16:creationId xmlns:a16="http://schemas.microsoft.com/office/drawing/2014/main" id="{2F64146F-0F03-44EE-AF70-EACD8FA08DBC}"/>
              </a:ext>
            </a:extLst>
          </p:cNvPr>
          <p:cNvGrpSpPr/>
          <p:nvPr/>
        </p:nvGrpSpPr>
        <p:grpSpPr>
          <a:xfrm>
            <a:off x="2926116" y="5696153"/>
            <a:ext cx="2286000" cy="631081"/>
            <a:chOff x="2048888" y="5807411"/>
            <a:chExt cx="2286000" cy="631081"/>
          </a:xfrm>
        </p:grpSpPr>
        <p:pic>
          <p:nvPicPr>
            <p:cNvPr id="19" name="Image 18">
              <a:extLst>
                <a:ext uri="{FF2B5EF4-FFF2-40B4-BE49-F238E27FC236}">
                  <a16:creationId xmlns:a16="http://schemas.microsoft.com/office/drawing/2014/main" id="{2D1861BB-E701-4EF4-AAD7-B2445D84FB1B}"/>
                </a:ext>
              </a:extLst>
            </p:cNvPr>
            <p:cNvPicPr>
              <a:picLocks noChangeAspect="1"/>
            </p:cNvPicPr>
            <p:nvPr/>
          </p:nvPicPr>
          <p:blipFill>
            <a:blip r:embed="rId3"/>
            <a:stretch>
              <a:fillRect/>
            </a:stretch>
          </p:blipFill>
          <p:spPr>
            <a:xfrm>
              <a:off x="2048888" y="5807411"/>
              <a:ext cx="2286000" cy="514350"/>
            </a:xfrm>
            <a:prstGeom prst="rect">
              <a:avLst/>
            </a:prstGeom>
          </p:spPr>
        </p:pic>
        <p:pic>
          <p:nvPicPr>
            <p:cNvPr id="18" name="Graphique 17">
              <a:extLst>
                <a:ext uri="{FF2B5EF4-FFF2-40B4-BE49-F238E27FC236}">
                  <a16:creationId xmlns:a16="http://schemas.microsoft.com/office/drawing/2014/main" id="{89766F58-0B82-47F1-8D85-1A4B1004E6B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089747" y="6133692"/>
              <a:ext cx="876300" cy="304800"/>
            </a:xfrm>
            <a:prstGeom prst="rect">
              <a:avLst/>
            </a:prstGeom>
          </p:spPr>
        </p:pic>
      </p:grpSp>
    </p:spTree>
    <p:extLst>
      <p:ext uri="{BB962C8B-B14F-4D97-AF65-F5344CB8AC3E}">
        <p14:creationId xmlns:p14="http://schemas.microsoft.com/office/powerpoint/2010/main" val="3652732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51CE6E-FD93-45AA-9737-A86FCF6E066D}"/>
              </a:ext>
            </a:extLst>
          </p:cNvPr>
          <p:cNvSpPr>
            <a:spLocks noGrp="1"/>
          </p:cNvSpPr>
          <p:nvPr>
            <p:ph type="ctrTitle"/>
          </p:nvPr>
        </p:nvSpPr>
        <p:spPr/>
        <p:txBody>
          <a:bodyPr/>
          <a:lstStyle/>
          <a:p>
            <a:r>
              <a:rPr lang="fr-FR" dirty="0"/>
              <a:t>Ce que la loi </a:t>
            </a:r>
            <a:r>
              <a:rPr lang="fr-FR" dirty="0">
                <a:solidFill>
                  <a:srgbClr val="5862ED"/>
                </a:solidFill>
              </a:rPr>
              <a:t>m’autorise</a:t>
            </a:r>
            <a:r>
              <a:rPr lang="fr-FR" dirty="0"/>
              <a:t> à faire</a:t>
            </a:r>
          </a:p>
        </p:txBody>
      </p:sp>
      <p:pic>
        <p:nvPicPr>
          <p:cNvPr id="4" name="Graphique 3" descr="Juge">
            <a:extLst>
              <a:ext uri="{FF2B5EF4-FFF2-40B4-BE49-F238E27FC236}">
                <a16:creationId xmlns:a16="http://schemas.microsoft.com/office/drawing/2014/main" id="{2DA70DF1-C8F3-4CC3-AB27-380B2664C03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40000" y="2160000"/>
            <a:ext cx="914400" cy="914400"/>
          </a:xfrm>
          <a:prstGeom prst="rect">
            <a:avLst/>
          </a:prstGeom>
        </p:spPr>
      </p:pic>
    </p:spTree>
    <p:extLst>
      <p:ext uri="{BB962C8B-B14F-4D97-AF65-F5344CB8AC3E}">
        <p14:creationId xmlns:p14="http://schemas.microsoft.com/office/powerpoint/2010/main" val="624390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46FDBAB-44BA-4432-99C4-0184FD21955E}"/>
              </a:ext>
            </a:extLst>
          </p:cNvPr>
          <p:cNvSpPr>
            <a:spLocks noGrp="1"/>
          </p:cNvSpPr>
          <p:nvPr>
            <p:ph sz="half" idx="2"/>
          </p:nvPr>
        </p:nvSpPr>
        <p:spPr>
          <a:xfrm>
            <a:off x="6085079" y="833120"/>
            <a:ext cx="5725160" cy="5382853"/>
          </a:xfrm>
        </p:spPr>
        <p:txBody>
          <a:bodyPr/>
          <a:lstStyle/>
          <a:p>
            <a:r>
              <a:rPr lang="fr-FR" sz="2400" dirty="0">
                <a:latin typeface="Marianne" panose="02000000000000000000" pitchFamily="50" charset="0"/>
              </a:rPr>
              <a:t>Déposer la </a:t>
            </a:r>
            <a:r>
              <a:rPr lang="fr-FR" sz="2400" dirty="0">
                <a:solidFill>
                  <a:srgbClr val="5862ED"/>
                </a:solidFill>
                <a:latin typeface="Marianne" panose="02000000000000000000" pitchFamily="50" charset="0"/>
              </a:rPr>
              <a:t>version acceptée pour publication </a:t>
            </a:r>
            <a:r>
              <a:rPr lang="fr-FR" sz="2400" dirty="0">
                <a:latin typeface="Marianne" panose="02000000000000000000" pitchFamily="50" charset="0"/>
              </a:rPr>
              <a:t>de mon article dans une archive ouverte, avec un embargo (6 mois STM / 12 mois SHS)</a:t>
            </a:r>
          </a:p>
          <a:p>
            <a:endParaRPr lang="fr-FR" sz="2400" dirty="0">
              <a:latin typeface="Marianne" panose="02000000000000000000" pitchFamily="50" charset="0"/>
            </a:endParaRPr>
          </a:p>
          <a:p>
            <a:endParaRPr lang="fr-FR" sz="2400" dirty="0">
              <a:latin typeface="Marianne" panose="02000000000000000000" pitchFamily="50" charset="0"/>
            </a:endParaRPr>
          </a:p>
          <a:p>
            <a:endParaRPr lang="fr-FR" sz="2400" dirty="0">
              <a:latin typeface="Marianne" panose="02000000000000000000" pitchFamily="50" charset="0"/>
            </a:endParaRPr>
          </a:p>
          <a:p>
            <a:endParaRPr lang="fr-FR" sz="2400" dirty="0">
              <a:latin typeface="Marianne" panose="02000000000000000000" pitchFamily="50" charset="0"/>
            </a:endParaRPr>
          </a:p>
          <a:p>
            <a:r>
              <a:rPr lang="fr-FR" sz="2400" dirty="0">
                <a:latin typeface="Marianne" panose="02000000000000000000" pitchFamily="50" charset="0"/>
              </a:rPr>
              <a:t>… grâce au droit d’exploitation secondaire que permet </a:t>
            </a:r>
            <a:r>
              <a:rPr lang="fr-FR" sz="2400" dirty="0">
                <a:latin typeface="Marianne" panose="02000000000000000000" pitchFamily="50" charset="0"/>
                <a:hlinkClick r:id="rId2"/>
              </a:rPr>
              <a:t>l’article 30 de la Loi pour une République numérique</a:t>
            </a:r>
            <a:endParaRPr lang="fr-FR" sz="2400" dirty="0">
              <a:latin typeface="Marianne" panose="02000000000000000000" pitchFamily="50" charset="0"/>
            </a:endParaRPr>
          </a:p>
        </p:txBody>
      </p:sp>
      <p:pic>
        <p:nvPicPr>
          <p:cNvPr id="5" name="Espace réservé du contenu 4">
            <a:extLst>
              <a:ext uri="{FF2B5EF4-FFF2-40B4-BE49-F238E27FC236}">
                <a16:creationId xmlns:a16="http://schemas.microsoft.com/office/drawing/2014/main" id="{701D1D12-ED94-4550-B429-05646BF2792A}"/>
              </a:ext>
            </a:extLst>
          </p:cNvPr>
          <p:cNvPicPr>
            <a:picLocks noGrp="1" noChangeAspect="1"/>
          </p:cNvPicPr>
          <p:nvPr>
            <p:ph sz="half" idx="10"/>
          </p:nvPr>
        </p:nvPicPr>
        <p:blipFill>
          <a:blip r:embed="rId3"/>
          <a:stretch>
            <a:fillRect/>
          </a:stretch>
        </p:blipFill>
        <p:spPr>
          <a:xfrm>
            <a:off x="1007431" y="52888"/>
            <a:ext cx="4741615" cy="6707836"/>
          </a:xfrm>
          <a:ln>
            <a:solidFill>
              <a:schemeClr val="tx1"/>
            </a:solidFill>
          </a:ln>
        </p:spPr>
      </p:pic>
      <p:pic>
        <p:nvPicPr>
          <p:cNvPr id="4" name="Graphique 3">
            <a:hlinkClick r:id="rId4"/>
            <a:extLst>
              <a:ext uri="{FF2B5EF4-FFF2-40B4-BE49-F238E27FC236}">
                <a16:creationId xmlns:a16="http://schemas.microsoft.com/office/drawing/2014/main" id="{EAA462F4-E524-4C59-91A7-F4AA593BD80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526968" y="2855702"/>
            <a:ext cx="1786990" cy="1043498"/>
          </a:xfrm>
          <a:prstGeom prst="rect">
            <a:avLst/>
          </a:prstGeom>
        </p:spPr>
      </p:pic>
      <p:pic>
        <p:nvPicPr>
          <p:cNvPr id="16" name="Graphique 15" descr="Coche">
            <a:extLst>
              <a:ext uri="{FF2B5EF4-FFF2-40B4-BE49-F238E27FC236}">
                <a16:creationId xmlns:a16="http://schemas.microsoft.com/office/drawing/2014/main" id="{1AF05D0C-A3E6-493B-9718-562081CB613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320000" y="5760000"/>
            <a:ext cx="914400" cy="914400"/>
          </a:xfrm>
          <a:prstGeom prst="rect">
            <a:avLst/>
          </a:prstGeom>
        </p:spPr>
      </p:pic>
      <p:pic>
        <p:nvPicPr>
          <p:cNvPr id="8" name="Image 7">
            <a:hlinkClick r:id="rId9"/>
            <a:extLst>
              <a:ext uri="{FF2B5EF4-FFF2-40B4-BE49-F238E27FC236}">
                <a16:creationId xmlns:a16="http://schemas.microsoft.com/office/drawing/2014/main" id="{149E0873-A052-4E78-B509-8992086EF091}"/>
              </a:ext>
            </a:extLst>
          </p:cNvPr>
          <p:cNvPicPr>
            <a:picLocks noChangeAspect="1"/>
          </p:cNvPicPr>
          <p:nvPr/>
        </p:nvPicPr>
        <p:blipFill>
          <a:blip r:embed="rId10"/>
          <a:stretch>
            <a:fillRect/>
          </a:stretch>
        </p:blipFill>
        <p:spPr>
          <a:xfrm>
            <a:off x="6674161" y="2712929"/>
            <a:ext cx="2676376" cy="1329043"/>
          </a:xfrm>
          <a:prstGeom prst="rect">
            <a:avLst/>
          </a:prstGeom>
        </p:spPr>
      </p:pic>
    </p:spTree>
    <p:extLst>
      <p:ext uri="{BB962C8B-B14F-4D97-AF65-F5344CB8AC3E}">
        <p14:creationId xmlns:p14="http://schemas.microsoft.com/office/powerpoint/2010/main" val="2206009879"/>
      </p:ext>
    </p:extLst>
  </p:cSld>
  <p:clrMapOvr>
    <a:masterClrMapping/>
  </p:clrMapOvr>
</p:sld>
</file>

<file path=ppt/theme/theme1.xml><?xml version="1.0" encoding="utf-8"?>
<a:theme xmlns:a="http://schemas.openxmlformats.org/drawingml/2006/main" name="1_Université de Lille - thème institutionnel">
  <a:themeElements>
    <a:clrScheme name="Université de Lille">
      <a:dk1>
        <a:srgbClr val="000000"/>
      </a:dk1>
      <a:lt1>
        <a:srgbClr val="FFFFFF"/>
      </a:lt1>
      <a:dk2>
        <a:srgbClr val="000037"/>
      </a:dk2>
      <a:lt2>
        <a:srgbClr val="FAF0E1"/>
      </a:lt2>
      <a:accent1>
        <a:srgbClr val="5861ED"/>
      </a:accent1>
      <a:accent2>
        <a:srgbClr val="FC535C"/>
      </a:accent2>
      <a:accent3>
        <a:srgbClr val="32A68C"/>
      </a:accent3>
      <a:accent4>
        <a:srgbClr val="FF6941"/>
      </a:accent4>
      <a:accent5>
        <a:srgbClr val="FFB3D2"/>
      </a:accent5>
      <a:accent6>
        <a:srgbClr val="FFD24B"/>
      </a:accent6>
      <a:hlink>
        <a:srgbClr val="79BAFF"/>
      </a:hlink>
      <a:folHlink>
        <a:srgbClr val="89E0B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r">
          <a:defRPr sz="1000" dirty="0" smtClean="0">
            <a:solidFill>
              <a:srgbClr val="FAF0E1"/>
            </a:solidFill>
          </a:defRPr>
        </a:defPPr>
      </a:lstStyle>
    </a:txDef>
  </a:objectDefaults>
  <a:extraClrSchemeLst/>
  <a:extLst>
    <a:ext uri="{05A4C25C-085E-4340-85A3-A5531E510DB2}">
      <thm15:themeFamily xmlns:thm15="http://schemas.microsoft.com/office/thememl/2012/main" name="Thème Power Point - Université de Lille" id="{CFFF5906-DF80-A44C-99B1-77CD26D6D1D1}" vid="{72B11873-E46C-C144-92F8-7C4CC5DA3074}"/>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 Power Point - Université de Lille</Template>
  <TotalTime>1482</TotalTime>
  <Words>766</Words>
  <Application>Microsoft Office PowerPoint</Application>
  <PresentationFormat>Grand écran</PresentationFormat>
  <Paragraphs>92</Paragraphs>
  <Slides>18</Slides>
  <Notes>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18</vt:i4>
      </vt:variant>
    </vt:vector>
  </HeadingPairs>
  <TitlesOfParts>
    <vt:vector size="24" baseType="lpstr">
      <vt:lpstr>Arial</vt:lpstr>
      <vt:lpstr>Calibri</vt:lpstr>
      <vt:lpstr>Marianne</vt:lpstr>
      <vt:lpstr>Marianne Medium</vt:lpstr>
      <vt:lpstr>Wingdings</vt:lpstr>
      <vt:lpstr>1_Université de Lille - thème institutionnel</vt:lpstr>
      <vt:lpstr>L’open access OK… mais est-ce que j’ai vraiment le droit ?   Audrey Schmitt</vt:lpstr>
      <vt:lpstr>Présentation PowerPoint</vt:lpstr>
      <vt:lpstr>Présentation PowerPoint</vt:lpstr>
      <vt:lpstr>Présentation PowerPoint</vt:lpstr>
      <vt:lpstr>Ce que je n’ai pas le droit de faire</vt:lpstr>
      <vt:lpstr>Présentation PowerPoint</vt:lpstr>
      <vt:lpstr>Présentation PowerPoint</vt:lpstr>
      <vt:lpstr>Ce que la loi m’autorise à faire</vt:lpstr>
      <vt:lpstr>Présentation PowerPoint</vt:lpstr>
      <vt:lpstr>Présentation PowerPoint</vt:lpstr>
      <vt:lpstr>Présentation PowerPoint</vt:lpstr>
      <vt:lpstr>Conserver mes droits tout en publiant où je veux : c’est possible !</vt:lpstr>
      <vt:lpstr>Présentation PowerPoint</vt:lpstr>
      <vt:lpstr>Présentation PowerPoint</vt:lpstr>
      <vt:lpstr>Présentation PowerPoint</vt:lpstr>
      <vt:lpstr>Présentation PowerPoint</vt:lpstr>
      <vt:lpstr>Présentation PowerPoint</vt:lpstr>
      <vt:lpstr>Événements à venir lors de l’OAW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de Microsoft Office</dc:creator>
  <cp:lastModifiedBy>Audrey Schmitt</cp:lastModifiedBy>
  <cp:revision>95</cp:revision>
  <dcterms:created xsi:type="dcterms:W3CDTF">2021-12-22T10:13:10Z</dcterms:created>
  <dcterms:modified xsi:type="dcterms:W3CDTF">2023-11-09T12:21:20Z</dcterms:modified>
</cp:coreProperties>
</file>