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390" r:id="rId2"/>
    <p:sldId id="394" r:id="rId3"/>
    <p:sldId id="398" r:id="rId4"/>
    <p:sldId id="399" r:id="rId5"/>
    <p:sldId id="400" r:id="rId6"/>
    <p:sldId id="396" r:id="rId7"/>
    <p:sldId id="395" r:id="rId8"/>
    <p:sldId id="315" r:id="rId9"/>
    <p:sldId id="403" r:id="rId10"/>
    <p:sldId id="397" r:id="rId11"/>
    <p:sldId id="278" r:id="rId12"/>
    <p:sldId id="350" r:id="rId13"/>
    <p:sldId id="330" r:id="rId14"/>
    <p:sldId id="320" r:id="rId15"/>
    <p:sldId id="365" r:id="rId16"/>
    <p:sldId id="369" r:id="rId17"/>
    <p:sldId id="402" r:id="rId18"/>
    <p:sldId id="334" r:id="rId19"/>
    <p:sldId id="332" r:id="rId20"/>
    <p:sldId id="346" r:id="rId21"/>
    <p:sldId id="335" r:id="rId22"/>
    <p:sldId id="384" r:id="rId23"/>
    <p:sldId id="401" r:id="rId24"/>
    <p:sldId id="362" r:id="rId25"/>
    <p:sldId id="364" r:id="rId26"/>
    <p:sldId id="263" r:id="rId27"/>
    <p:sldId id="377" r:id="rId28"/>
    <p:sldId id="299" r:id="rId29"/>
    <p:sldId id="376" r:id="rId30"/>
    <p:sldId id="347" r:id="rId31"/>
    <p:sldId id="381" r:id="rId32"/>
    <p:sldId id="326" r:id="rId33"/>
    <p:sldId id="327" r:id="rId34"/>
    <p:sldId id="328" r:id="rId35"/>
    <p:sldId id="318" r:id="rId36"/>
    <p:sldId id="405" r:id="rId37"/>
    <p:sldId id="287" r:id="rId38"/>
    <p:sldId id="288" r:id="rId39"/>
    <p:sldId id="357" r:id="rId40"/>
    <p:sldId id="382" r:id="rId41"/>
    <p:sldId id="373" r:id="rId42"/>
    <p:sldId id="378" r:id="rId43"/>
    <p:sldId id="379" r:id="rId44"/>
    <p:sldId id="374" r:id="rId45"/>
    <p:sldId id="370" r:id="rId46"/>
    <p:sldId id="368" r:id="rId47"/>
    <p:sldId id="367" r:id="rId48"/>
    <p:sldId id="389" r:id="rId49"/>
    <p:sldId id="352" r:id="rId50"/>
    <p:sldId id="359" r:id="rId51"/>
    <p:sldId id="404" r:id="rId52"/>
    <p:sldId id="353" r:id="rId5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FFD"/>
    <a:srgbClr val="4472C4"/>
    <a:srgbClr val="FFFFFF"/>
    <a:srgbClr val="000000"/>
    <a:srgbClr val="F0F4FB"/>
    <a:srgbClr val="006F69"/>
    <a:srgbClr val="EDEBEC"/>
    <a:srgbClr val="A8A8A8"/>
    <a:srgbClr val="ED7D31"/>
    <a:srgbClr val="F6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875"/>
    <p:restoredTop sz="98640"/>
  </p:normalViewPr>
  <p:slideViewPr>
    <p:cSldViewPr snapToGrid="0" snapToObjects="1">
      <p:cViewPr varScale="1">
        <p:scale>
          <a:sx n="150" d="100"/>
          <a:sy n="150" d="100"/>
        </p:scale>
        <p:origin x="176" y="264"/>
      </p:cViewPr>
      <p:guideLst/>
    </p:cSldViewPr>
  </p:slideViewPr>
  <p:outlineViewPr>
    <p:cViewPr>
      <p:scale>
        <a:sx n="33" d="100"/>
        <a:sy n="33" d="100"/>
      </p:scale>
      <p:origin x="0" y="-10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6F3E7-CE25-E54F-9C5A-D5409D8282F9}" type="datetimeFigureOut">
              <a:rPr lang="en-US" smtClean="0"/>
              <a:t>12/9/23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3172B-CF88-6242-8563-6B25BE3DAC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9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5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65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9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0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4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8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4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5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AC3AC-1164-A74B-96B3-0BDED31F0776}" type="datetimeFigureOut">
              <a:rPr lang="en-US" smtClean="0"/>
              <a:t>12/9/23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2F48E-50D1-AB4D-B7D2-DFC38C76751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0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joulehunter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pilot.github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cognitiveworld/2019/08/29/software-ate-the-world-now-ai-is-eating-software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lerce.scienc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6.0224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modules/generated/sklearn.ensemble.GradientBoostingClassifier.html#sklearn.ensemble.GradientBoostingClassifier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lerce.scienc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auto_examples/applications/plot_face_recognition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lerce.scienc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powerapi.org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lerce.scienc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145/3600006.3613208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yramide_khephren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putingwithinlimits.org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er.cloud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france.gouv.fr/jorf/id/JORFTEXT000044327272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ckblaze.com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hyperlink" Target="http://doi.org/10.1109/MS.2015.8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ioimaychu.vn/blog/thuat-ngu/deduplication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lerce.scienc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SB10001424053111903480904576512250915629460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F92F29-9A09-F55A-5588-4AB0A4D73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3488"/>
          <a:stretch/>
        </p:blipFill>
        <p:spPr bwMode="auto">
          <a:xfrm>
            <a:off x="0" y="-3452"/>
            <a:ext cx="9169400" cy="59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07817E-D762-3859-2D17-2F5BFA761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45395"/>
            <a:ext cx="9169399" cy="2330754"/>
          </a:xfrm>
        </p:spPr>
        <p:txBody>
          <a:bodyPr anchor="ctr">
            <a:normAutofit fontScale="90000"/>
          </a:bodyPr>
          <a:lstStyle/>
          <a:p>
            <a:pPr marL="134938" indent="-134938"/>
            <a:r>
              <a:rPr lang="fr-FR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Impact environnemental de la science ouverte à l’ère du numérique prépondérant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A059A3-59DE-1FEC-60F1-9A4F8204C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72003"/>
            <a:ext cx="9169399" cy="846668"/>
          </a:xfrm>
          <a:solidFill>
            <a:srgbClr val="FFFFFF">
              <a:alpha val="49020"/>
            </a:srgbClr>
          </a:solidFill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i="1" dirty="0"/>
              <a:t>Romain</a:t>
            </a:r>
            <a:r>
              <a:rPr lang="fr-FR" sz="2800" dirty="0"/>
              <a:t> </a:t>
            </a:r>
            <a:r>
              <a:rPr lang="fr-FR" sz="2800" b="1" dirty="0"/>
              <a:t>ROUVOY</a:t>
            </a:r>
            <a:br>
              <a:rPr lang="fr-FR" sz="2800" dirty="0"/>
            </a:br>
            <a:r>
              <a:rPr lang="fr-FR" sz="2800" dirty="0"/>
              <a:t>Univ. Lille (</a:t>
            </a:r>
            <a:r>
              <a:rPr lang="fr-FR" sz="2800" dirty="0" err="1"/>
              <a:t>CRIStAL</a:t>
            </a:r>
            <a:r>
              <a:rPr lang="fr-FR" sz="2800" dirty="0"/>
              <a:t>) / CNRS / Inria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993FA-E45A-0D3F-C496-B8A874A4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890" y="6047609"/>
            <a:ext cx="2038770" cy="716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788C6-418C-E3D4-316C-ACF1C90D9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543" y="6046703"/>
            <a:ext cx="1650764" cy="718568"/>
          </a:xfrm>
          <a:prstGeom prst="rect">
            <a:avLst/>
          </a:prstGeom>
        </p:spPr>
      </p:pic>
      <p:pic>
        <p:nvPicPr>
          <p:cNvPr id="7" name="Picture 2" descr="Direction Culture - Direction culture, Université de Lille">
            <a:extLst>
              <a:ext uri="{FF2B5EF4-FFF2-40B4-BE49-F238E27FC236}">
                <a16:creationId xmlns:a16="http://schemas.microsoft.com/office/drawing/2014/main" id="{7D381BC6-E118-D129-BCFD-F7F63D52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0563"/>
            <a:ext cx="2292775" cy="9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s des institutions | Laboratoire d'Informatique, Signaux et Systèmes de  Sophia Antipolis">
            <a:extLst>
              <a:ext uri="{FF2B5EF4-FFF2-40B4-BE49-F238E27FC236}">
                <a16:creationId xmlns:a16="http://schemas.microsoft.com/office/drawing/2014/main" id="{498E6FEA-F3A5-41A0-4467-3F98454EA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39" y="6050376"/>
            <a:ext cx="711222" cy="7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74A4D1-F210-4470-DDCA-9246C1392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6357" y="6091850"/>
            <a:ext cx="1828800" cy="6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54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BF93DB-5CA7-C8B8-D5F4-DBDF3857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" t="10523" r="3416" b="6718"/>
          <a:stretch/>
        </p:blipFill>
        <p:spPr>
          <a:xfrm>
            <a:off x="0" y="736601"/>
            <a:ext cx="9160816" cy="51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590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723F9-781D-DB4D-B051-559D99B2B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64" b="2222"/>
          <a:stretch/>
        </p:blipFill>
        <p:spPr>
          <a:xfrm>
            <a:off x="0" y="-1"/>
            <a:ext cx="6612835" cy="58908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511DDB-0929-E042-ADBE-034C9A058A3B}"/>
              </a:ext>
            </a:extLst>
          </p:cNvPr>
          <p:cNvSpPr/>
          <p:nvPr/>
        </p:nvSpPr>
        <p:spPr>
          <a:xfrm>
            <a:off x="0" y="6277929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R. Pereira et al. SLE 2017 </a:t>
            </a:r>
            <a:br>
              <a:rPr lang="fr-FR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</a:br>
            <a:r>
              <a:rPr lang="fr-FR" sz="1600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Energy</a:t>
            </a:r>
            <a:r>
              <a:rPr lang="fr-FR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fr-FR" sz="1600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efficiency</a:t>
            </a:r>
            <a:r>
              <a:rPr lang="fr-FR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fr-FR" sz="1600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across</a:t>
            </a:r>
            <a:r>
              <a:rPr lang="fr-FR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fr-FR" sz="1600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programming</a:t>
            </a:r>
            <a:r>
              <a:rPr lang="fr-FR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fr-FR" sz="1600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languages</a:t>
            </a:r>
            <a:r>
              <a:rPr lang="fr-FR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: how do </a:t>
            </a:r>
            <a:r>
              <a:rPr lang="fr-FR" sz="1600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energy</a:t>
            </a:r>
            <a:r>
              <a:rPr lang="fr-FR" sz="1600" i="1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time, and memory relate?</a:t>
            </a:r>
            <a:endParaRPr lang="en-US" sz="16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5D3326-48D4-2640-83FE-AF2782E68790}"/>
              </a:ext>
            </a:extLst>
          </p:cNvPr>
          <p:cNvSpPr/>
          <p:nvPr/>
        </p:nvSpPr>
        <p:spPr>
          <a:xfrm>
            <a:off x="128051" y="5420138"/>
            <a:ext cx="4176583" cy="181590"/>
          </a:xfrm>
          <a:prstGeom prst="roundRect">
            <a:avLst/>
          </a:prstGeom>
          <a:solidFill>
            <a:srgbClr val="FF2600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1EF1C7D-B9B1-B44C-8B71-63E30575991F}"/>
              </a:ext>
            </a:extLst>
          </p:cNvPr>
          <p:cNvSpPr/>
          <p:nvPr/>
        </p:nvSpPr>
        <p:spPr>
          <a:xfrm>
            <a:off x="128051" y="271670"/>
            <a:ext cx="4176583" cy="181590"/>
          </a:xfrm>
          <a:prstGeom prst="roundRect">
            <a:avLst/>
          </a:prstGeom>
          <a:solidFill>
            <a:schemeClr val="accent6">
              <a:lumMod val="75000"/>
              <a:alpha val="3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4277E-61EC-A548-893D-D371BE38EA40}"/>
              </a:ext>
            </a:extLst>
          </p:cNvPr>
          <p:cNvSpPr txBox="1"/>
          <p:nvPr/>
        </p:nvSpPr>
        <p:spPr>
          <a:xfrm>
            <a:off x="6458255" y="9408"/>
            <a:ext cx="26430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four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maintain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and time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rank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OCaml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Haskel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Racket, and Python),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remainder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completely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shuffled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32F40-8E46-964B-9E26-9689157CCDBC}"/>
              </a:ext>
            </a:extLst>
          </p:cNvPr>
          <p:cNvSpPr txBox="1"/>
          <p:nvPr/>
        </p:nvSpPr>
        <p:spPr>
          <a:xfrm>
            <a:off x="6500947" y="1989506"/>
            <a:ext cx="26430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manipulating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strings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expression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the five </a:t>
            </a:r>
            <a:r>
              <a:rPr lang="fr-FR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-efficient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turn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out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interpreted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TypeScript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JavaScript, and PHP),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272A3D-DA24-AC40-8DF6-8B9B1E005B3E}"/>
              </a:ext>
            </a:extLst>
          </p:cNvPr>
          <p:cNvSpPr/>
          <p:nvPr/>
        </p:nvSpPr>
        <p:spPr>
          <a:xfrm>
            <a:off x="6500945" y="4380417"/>
            <a:ext cx="25576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Although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efficient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benchmark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fastest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one, the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fact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fr-FR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consistently</a:t>
            </a:r>
            <a:r>
              <a:rPr lang="fr-FR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fr-FR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fr-FR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48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21B4F6-FF7E-5C44-A564-67A22C89A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00" y="133538"/>
            <a:ext cx="7737600" cy="602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7A1858-66A9-4A4A-A614-59AD2572063A}"/>
              </a:ext>
            </a:extLst>
          </p:cNvPr>
          <p:cNvSpPr/>
          <p:nvPr/>
        </p:nvSpPr>
        <p:spPr>
          <a:xfrm>
            <a:off x="473725" y="6216631"/>
            <a:ext cx="81965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/>
              <a:t>Z. </a:t>
            </a:r>
            <a:r>
              <a:rPr lang="fr-FR" sz="1350" dirty="0" err="1"/>
              <a:t>Ournani</a:t>
            </a:r>
            <a:r>
              <a:rPr lang="fr-FR" sz="1350" dirty="0"/>
              <a:t>, R. </a:t>
            </a:r>
            <a:r>
              <a:rPr lang="fr-FR" sz="1350" dirty="0" err="1"/>
              <a:t>Rouvoy</a:t>
            </a:r>
            <a:r>
              <a:rPr lang="fr-FR" sz="1350" dirty="0"/>
              <a:t>, P. Rust, J. </a:t>
            </a:r>
            <a:r>
              <a:rPr lang="fr-FR" sz="1350" dirty="0" err="1"/>
              <a:t>Penhoat</a:t>
            </a:r>
            <a:r>
              <a:rPr lang="fr-FR" sz="1350" dirty="0"/>
              <a:t>. </a:t>
            </a:r>
            <a:r>
              <a:rPr lang="fr-FR" sz="1350" b="1" dirty="0"/>
              <a:t>Tales </a:t>
            </a:r>
            <a:r>
              <a:rPr lang="fr-FR" sz="1350" b="1" dirty="0" err="1"/>
              <a:t>from</a:t>
            </a:r>
            <a:r>
              <a:rPr lang="fr-FR" sz="1350" b="1" dirty="0"/>
              <a:t> the Code #1: The Effective Impact of Code </a:t>
            </a:r>
            <a:r>
              <a:rPr lang="fr-FR" sz="1350" b="1" dirty="0" err="1"/>
              <a:t>Refactorings</a:t>
            </a:r>
            <a:r>
              <a:rPr lang="fr-FR" sz="1350" b="1" dirty="0"/>
              <a:t> on Software </a:t>
            </a:r>
            <a:r>
              <a:rPr lang="fr-FR" sz="1350" b="1" dirty="0" err="1"/>
              <a:t>Energy</a:t>
            </a:r>
            <a:r>
              <a:rPr lang="fr-FR" sz="1350" b="1" dirty="0"/>
              <a:t> </a:t>
            </a:r>
            <a:r>
              <a:rPr lang="fr-FR" sz="1350" b="1" dirty="0" err="1"/>
              <a:t>Consumption</a:t>
            </a:r>
            <a:r>
              <a:rPr lang="fr-FR" sz="1350" dirty="0"/>
              <a:t>. 16th International </a:t>
            </a:r>
            <a:r>
              <a:rPr lang="fr-FR" sz="1350" dirty="0" err="1"/>
              <a:t>Conference</a:t>
            </a:r>
            <a:r>
              <a:rPr lang="fr-FR" sz="1350" dirty="0"/>
              <a:t> on Software Technologies (ICSOFT), July 2021.</a:t>
            </a:r>
          </a:p>
        </p:txBody>
      </p:sp>
    </p:spTree>
    <p:extLst>
      <p:ext uri="{BB962C8B-B14F-4D97-AF65-F5344CB8AC3E}">
        <p14:creationId xmlns:p14="http://schemas.microsoft.com/office/powerpoint/2010/main" val="17379810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0E80B9-ABF3-D04A-8C95-A5696847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440"/>
            <a:ext cx="9144000" cy="361112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19C7E61-8626-9043-85F4-CB08955E0A6A}"/>
              </a:ext>
            </a:extLst>
          </p:cNvPr>
          <p:cNvSpPr/>
          <p:nvPr/>
        </p:nvSpPr>
        <p:spPr>
          <a:xfrm>
            <a:off x="3577214" y="2029768"/>
            <a:ext cx="1778558" cy="231111"/>
          </a:xfrm>
          <a:prstGeom prst="roundRect">
            <a:avLst/>
          </a:prstGeom>
          <a:solidFill>
            <a:srgbClr val="FF2600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562F54-1544-D54D-A160-73AA9F0A7C98}"/>
              </a:ext>
            </a:extLst>
          </p:cNvPr>
          <p:cNvSpPr/>
          <p:nvPr/>
        </p:nvSpPr>
        <p:spPr>
          <a:xfrm>
            <a:off x="5355772" y="2260879"/>
            <a:ext cx="1778558" cy="251209"/>
          </a:xfrm>
          <a:prstGeom prst="roundRect">
            <a:avLst/>
          </a:prstGeom>
          <a:solidFill>
            <a:schemeClr val="accent6">
              <a:lumMod val="75000"/>
              <a:alpha val="3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5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478036C-66D6-7E49-AFC4-E11D50F5F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"/>
          <a:stretch/>
        </p:blipFill>
        <p:spPr bwMode="auto">
          <a:xfrm>
            <a:off x="-1" y="1616739"/>
            <a:ext cx="9145289" cy="322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ED8CBF-9D2C-F441-80F2-B23FE6CB2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profiling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b="1" dirty="0" err="1"/>
              <a:t>JouleHunter</a:t>
            </a:r>
            <a:endParaRPr lang="fr-FR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769A5-C08C-C445-95FE-1DB0460BBA0B}"/>
              </a:ext>
            </a:extLst>
          </p:cNvPr>
          <p:cNvSpPr/>
          <p:nvPr/>
        </p:nvSpPr>
        <p:spPr>
          <a:xfrm>
            <a:off x="1694898" y="4979651"/>
            <a:ext cx="5754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hlinkClick r:id="rId3"/>
              </a:rPr>
              <a:t>https://pypi.org/project/joulehunter/</a:t>
            </a:r>
            <a:r>
              <a:rPr lang="fr-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34130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37D3B5B-99A3-7835-FE95-0C2246A5F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488"/>
            <a:ext cx="9144000" cy="4391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1733C6-7465-F45F-B44D-B84CA4FDEF5C}"/>
              </a:ext>
            </a:extLst>
          </p:cNvPr>
          <p:cNvSpPr/>
          <p:nvPr/>
        </p:nvSpPr>
        <p:spPr>
          <a:xfrm>
            <a:off x="6419408" y="6488668"/>
            <a:ext cx="2724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https://copilot.github.com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777321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AI Is Eating Software">
            <a:extLst>
              <a:ext uri="{FF2B5EF4-FFF2-40B4-BE49-F238E27FC236}">
                <a16:creationId xmlns:a16="http://schemas.microsoft.com/office/drawing/2014/main" id="{CE757CE6-EA68-980D-4697-4672DDFAF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996E53E-44F4-BD8E-1AEC-C956048DD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685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88FA936-B8EF-FA34-A11A-31DC543D8919}"/>
              </a:ext>
            </a:extLst>
          </p:cNvPr>
          <p:cNvSpPr txBox="1">
            <a:spLocks/>
          </p:cNvSpPr>
          <p:nvPr/>
        </p:nvSpPr>
        <p:spPr>
          <a:xfrm>
            <a:off x="100484" y="5143500"/>
            <a:ext cx="9065220" cy="743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700" i="1" dirty="0"/>
              <a:t>«</a:t>
            </a:r>
            <a:r>
              <a:rPr lang="en-US" sz="2700" b="1" i="1" dirty="0"/>
              <a:t>Software Ate The World, Now AI Is Eating Software </a:t>
            </a:r>
            <a:r>
              <a:rPr lang="en-US" sz="2700" i="1" dirty="0"/>
              <a:t>»</a:t>
            </a:r>
            <a:br>
              <a:rPr lang="en-US" sz="2700" i="1" dirty="0"/>
            </a:br>
            <a:r>
              <a:rPr lang="en-US" sz="2700" i="1" dirty="0"/>
              <a:t>(M. van </a:t>
            </a:r>
            <a:r>
              <a:rPr lang="en-US" sz="2700" i="1" dirty="0" err="1"/>
              <a:t>Attekum</a:t>
            </a:r>
            <a:r>
              <a:rPr lang="en-US" sz="2700" i="1" dirty="0"/>
              <a:t>, J. Mei &amp; T. Singh, Forbes, 2019)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30EC64-1066-FC81-C52D-667681163959}"/>
              </a:ext>
            </a:extLst>
          </p:cNvPr>
          <p:cNvSpPr/>
          <p:nvPr/>
        </p:nvSpPr>
        <p:spPr>
          <a:xfrm>
            <a:off x="1" y="6577607"/>
            <a:ext cx="9165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/>
              <a:t>Source: </a:t>
            </a:r>
            <a:r>
              <a:rPr lang="fr-FR" sz="1400" dirty="0">
                <a:hlinkClick r:id="rId3"/>
              </a:rPr>
              <a:t>https://www.forbes.com/sites/cognitiveworld/2019/08/29/software-ate-the-world-now-ai-is-eating-software/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115755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6CD5A5-853F-74C8-609C-E90C736A6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6533"/>
            <a:ext cx="9152001" cy="5109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B28385-D10D-6C30-95BD-0D5BF81337AC}"/>
              </a:ext>
            </a:extLst>
          </p:cNvPr>
          <p:cNvSpPr txBox="1"/>
          <p:nvPr/>
        </p:nvSpPr>
        <p:spPr>
          <a:xfrm>
            <a:off x="-4232" y="6550223"/>
            <a:ext cx="457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Source: </a:t>
            </a:r>
            <a:r>
              <a:rPr lang="fr-FR" sz="1400" dirty="0">
                <a:hlinkClick r:id="rId3"/>
              </a:rPr>
              <a:t>https://alerce.science</a:t>
            </a:r>
            <a:r>
              <a:rPr lang="fr-FR" sz="1400" dirty="0"/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2527D64-7C3E-7AF5-34FB-40ECB225E8D1}"/>
              </a:ext>
            </a:extLst>
          </p:cNvPr>
          <p:cNvSpPr/>
          <p:nvPr/>
        </p:nvSpPr>
        <p:spPr>
          <a:xfrm>
            <a:off x="84667" y="1905001"/>
            <a:ext cx="2192866" cy="4165600"/>
          </a:xfrm>
          <a:prstGeom prst="round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809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18CDB9-16E2-5941-AEF1-D53F1391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406400"/>
            <a:ext cx="8064500" cy="604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F5AD8C-3672-0B47-8E8C-9356278ECFD8}"/>
              </a:ext>
            </a:extLst>
          </p:cNvPr>
          <p:cNvSpPr/>
          <p:nvPr/>
        </p:nvSpPr>
        <p:spPr>
          <a:xfrm>
            <a:off x="5831298" y="6451600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https://arxiv.org/abs/1906.02243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5604E-4BBE-BC41-A4DA-B8C3C002427B}"/>
              </a:ext>
            </a:extLst>
          </p:cNvPr>
          <p:cNvSpPr/>
          <p:nvPr/>
        </p:nvSpPr>
        <p:spPr>
          <a:xfrm>
            <a:off x="4542816" y="4075889"/>
            <a:ext cx="3891065" cy="272374"/>
          </a:xfrm>
          <a:prstGeom prst="rect">
            <a:avLst/>
          </a:prstGeom>
          <a:solidFill>
            <a:srgbClr val="FF9E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0921E-08FF-B345-B2E9-27A2280FDF11}"/>
              </a:ext>
            </a:extLst>
          </p:cNvPr>
          <p:cNvSpPr/>
          <p:nvPr/>
        </p:nvSpPr>
        <p:spPr>
          <a:xfrm>
            <a:off x="4542815" y="5457216"/>
            <a:ext cx="3891065" cy="272374"/>
          </a:xfrm>
          <a:prstGeom prst="rect">
            <a:avLst/>
          </a:prstGeom>
          <a:solidFill>
            <a:srgbClr val="FF0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6766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59C44-F110-B94F-9C53-54C9C3E4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77" y="953266"/>
            <a:ext cx="7158681" cy="5369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132002-777D-6C4A-81CE-B31565571B5D}"/>
              </a:ext>
            </a:extLst>
          </p:cNvPr>
          <p:cNvSpPr txBox="1"/>
          <p:nvPr/>
        </p:nvSpPr>
        <p:spPr>
          <a:xfrm>
            <a:off x="1263851" y="185271"/>
            <a:ext cx="661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Energy consumed by training Vs. prediction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16D7A-0F77-974E-A745-358FE50D5E8D}"/>
              </a:ext>
            </a:extLst>
          </p:cNvPr>
          <p:cNvSpPr/>
          <p:nvPr/>
        </p:nvSpPr>
        <p:spPr>
          <a:xfrm>
            <a:off x="2992772" y="1075072"/>
            <a:ext cx="276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i="1" dirty="0">
                <a:solidFill>
                  <a:srgbClr val="212529"/>
                </a:solidFill>
                <a:latin typeface="-apple-system"/>
              </a:rPr>
              <a:t>Gradient </a:t>
            </a:r>
            <a:r>
              <a:rPr lang="fr-FR" i="1" dirty="0" err="1">
                <a:solidFill>
                  <a:srgbClr val="212529"/>
                </a:solidFill>
                <a:latin typeface="-apple-system"/>
              </a:rPr>
              <a:t>Boosting</a:t>
            </a:r>
            <a:r>
              <a:rPr lang="fr-FR" i="1" dirty="0">
                <a:solidFill>
                  <a:srgbClr val="212529"/>
                </a:solidFill>
                <a:latin typeface="-apple-system"/>
              </a:rPr>
              <a:t> Classifier</a:t>
            </a:r>
            <a:endParaRPr lang="fr-FR" b="0" i="1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C0B332-6899-ED41-A857-C1A87673B26E}"/>
              </a:ext>
            </a:extLst>
          </p:cNvPr>
          <p:cNvSpPr/>
          <p:nvPr/>
        </p:nvSpPr>
        <p:spPr>
          <a:xfrm>
            <a:off x="1097035" y="6531635"/>
            <a:ext cx="80469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>
                <a:hlinkClick r:id="rId3"/>
              </a:rPr>
              <a:t>https://scikit-learn.org/stable/modules/generated/sklearn.ensemble.GradientBoostingClassifier.html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941603-E892-8644-A927-28617E493CB3}"/>
              </a:ext>
            </a:extLst>
          </p:cNvPr>
          <p:cNvSpPr/>
          <p:nvPr/>
        </p:nvSpPr>
        <p:spPr>
          <a:xfrm>
            <a:off x="4776281" y="5787961"/>
            <a:ext cx="2198451" cy="282100"/>
          </a:xfrm>
          <a:prstGeom prst="rect">
            <a:avLst/>
          </a:prstGeom>
          <a:solidFill>
            <a:srgbClr val="FF0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F23899-7F13-654C-A4DB-AB8ED02F8D2B}"/>
              </a:ext>
            </a:extLst>
          </p:cNvPr>
          <p:cNvSpPr/>
          <p:nvPr/>
        </p:nvSpPr>
        <p:spPr>
          <a:xfrm>
            <a:off x="1937289" y="6166285"/>
            <a:ext cx="5037444" cy="282100"/>
          </a:xfrm>
          <a:prstGeom prst="rect">
            <a:avLst/>
          </a:prstGeom>
          <a:solidFill>
            <a:srgbClr val="FF0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4,1 millions </a:t>
            </a:r>
            <a:r>
              <a:rPr lang="en-US" b="1" dirty="0" err="1">
                <a:solidFill>
                  <a:srgbClr val="FF0000"/>
                </a:solidFill>
              </a:rPr>
              <a:t>d’estimations</a:t>
            </a:r>
            <a:r>
              <a:rPr lang="en-US" b="1" dirty="0">
                <a:solidFill>
                  <a:srgbClr val="FF0000"/>
                </a:solidFill>
              </a:rPr>
              <a:t> pour 1 </a:t>
            </a:r>
            <a:r>
              <a:rPr lang="en-US" b="1" dirty="0" err="1">
                <a:solidFill>
                  <a:srgbClr val="FF0000"/>
                </a:solidFill>
              </a:rPr>
              <a:t>entraînement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375632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5A4186-FB38-EF11-23B6-0D5D08700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" t="993" r="10080" b="8014"/>
          <a:stretch/>
        </p:blipFill>
        <p:spPr>
          <a:xfrm>
            <a:off x="0" y="592667"/>
            <a:ext cx="9141203" cy="5334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827EBA-5A7B-D120-83D0-727940435868}"/>
              </a:ext>
            </a:extLst>
          </p:cNvPr>
          <p:cNvSpPr txBox="1"/>
          <p:nvPr/>
        </p:nvSpPr>
        <p:spPr>
          <a:xfrm>
            <a:off x="-4232" y="6550223"/>
            <a:ext cx="457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Source: </a:t>
            </a:r>
            <a:r>
              <a:rPr lang="fr-FR" sz="1400" dirty="0">
                <a:hlinkClick r:id="rId3"/>
              </a:rPr>
              <a:t>https://alerce.science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520732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2C56D-74EE-B444-9C3B-63FD12800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4" y="0"/>
            <a:ext cx="8102352" cy="6076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A4C4D1-66B2-1747-BCA6-847079950B9E}"/>
              </a:ext>
            </a:extLst>
          </p:cNvPr>
          <p:cNvSpPr/>
          <p:nvPr/>
        </p:nvSpPr>
        <p:spPr>
          <a:xfrm>
            <a:off x="1331650" y="6076764"/>
            <a:ext cx="6480699" cy="282100"/>
          </a:xfrm>
          <a:prstGeom prst="rect">
            <a:avLst/>
          </a:prstGeom>
          <a:solidFill>
            <a:srgbClr val="FF0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25x plus </a:t>
            </a:r>
            <a:r>
              <a:rPr lang="en-US" b="1" dirty="0" err="1">
                <a:solidFill>
                  <a:srgbClr val="FF0000"/>
                </a:solidFill>
              </a:rPr>
              <a:t>d’énergie</a:t>
            </a:r>
            <a:r>
              <a:rPr lang="en-US" b="1" dirty="0">
                <a:solidFill>
                  <a:srgbClr val="FF0000"/>
                </a:solidFill>
              </a:rPr>
              <a:t> pour </a:t>
            </a:r>
            <a:r>
              <a:rPr lang="en-US" b="1" dirty="0" err="1">
                <a:solidFill>
                  <a:srgbClr val="FF0000"/>
                </a:solidFill>
              </a:rPr>
              <a:t>optimiser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quelques</a:t>
            </a:r>
            <a:r>
              <a:rPr lang="en-US" b="1" dirty="0">
                <a:solidFill>
                  <a:srgbClr val="FF0000"/>
                </a:solidFill>
              </a:rPr>
              <a:t> hyper-</a:t>
            </a:r>
            <a:r>
              <a:rPr lang="en-US" b="1" dirty="0" err="1">
                <a:solidFill>
                  <a:srgbClr val="FF0000"/>
                </a:solidFill>
              </a:rPr>
              <a:t>paramètres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6940150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E2D14E-3FD0-8646-BD18-D0CDCC4E7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7" t="8308" r="9414" b="1408"/>
          <a:stretch/>
        </p:blipFill>
        <p:spPr>
          <a:xfrm>
            <a:off x="996779" y="816353"/>
            <a:ext cx="7051589" cy="5511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F9679-74AD-B24E-BAB3-6553FA5AFDE5}"/>
              </a:ext>
            </a:extLst>
          </p:cNvPr>
          <p:cNvSpPr txBox="1"/>
          <p:nvPr/>
        </p:nvSpPr>
        <p:spPr>
          <a:xfrm>
            <a:off x="2086425" y="129184"/>
            <a:ext cx="4872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Cost of training a SVM classifier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9E4D1-8C22-CD47-AAC8-A05F9E2E0EE1}"/>
              </a:ext>
            </a:extLst>
          </p:cNvPr>
          <p:cNvSpPr txBox="1"/>
          <p:nvPr/>
        </p:nvSpPr>
        <p:spPr>
          <a:xfrm>
            <a:off x="2626638" y="6491416"/>
            <a:ext cx="651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linkClick r:id="rId3"/>
              </a:rPr>
              <a:t>https://scikit-learn.org/stable/auto_examples/applications/plot_face_recognition.html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C792E-EEF5-8345-9F23-9FC35FFE65BB}"/>
              </a:ext>
            </a:extLst>
          </p:cNvPr>
          <p:cNvSpPr/>
          <p:nvPr/>
        </p:nvSpPr>
        <p:spPr>
          <a:xfrm>
            <a:off x="6089515" y="1196502"/>
            <a:ext cx="1634247" cy="4533088"/>
          </a:xfrm>
          <a:prstGeom prst="rect">
            <a:avLst/>
          </a:prstGeom>
          <a:solidFill>
            <a:srgbClr val="FF0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19407-724E-1A4F-9454-8F36C38594D7}"/>
              </a:ext>
            </a:extLst>
          </p:cNvPr>
          <p:cNvSpPr/>
          <p:nvPr/>
        </p:nvSpPr>
        <p:spPr>
          <a:xfrm>
            <a:off x="1682885" y="4192621"/>
            <a:ext cx="4406630" cy="1536969"/>
          </a:xfrm>
          <a:prstGeom prst="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67C680-869B-7442-A489-1E831041625D}"/>
              </a:ext>
            </a:extLst>
          </p:cNvPr>
          <p:cNvSpPr/>
          <p:nvPr/>
        </p:nvSpPr>
        <p:spPr>
          <a:xfrm>
            <a:off x="1937289" y="6268391"/>
            <a:ext cx="5037444" cy="282100"/>
          </a:xfrm>
          <a:prstGeom prst="rect">
            <a:avLst/>
          </a:prstGeom>
          <a:solidFill>
            <a:srgbClr val="FF0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2x more energy to gain 0.1 of accuracy…</a:t>
            </a:r>
          </a:p>
        </p:txBody>
      </p:sp>
    </p:spTree>
    <p:extLst>
      <p:ext uri="{BB962C8B-B14F-4D97-AF65-F5344CB8AC3E}">
        <p14:creationId xmlns:p14="http://schemas.microsoft.com/office/powerpoint/2010/main" val="14284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11;p59">
            <a:extLst>
              <a:ext uri="{FF2B5EF4-FFF2-40B4-BE49-F238E27FC236}">
                <a16:creationId xmlns:a16="http://schemas.microsoft.com/office/drawing/2014/main" id="{95405A79-EF8B-AC0D-354B-DF618C8E328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08" t="2334" r="4890"/>
          <a:stretch/>
        </p:blipFill>
        <p:spPr>
          <a:xfrm>
            <a:off x="54797" y="703099"/>
            <a:ext cx="9034406" cy="5451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36375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6CD5A5-853F-74C8-609C-E90C736A6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6533"/>
            <a:ext cx="9152001" cy="5109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B28385-D10D-6C30-95BD-0D5BF81337AC}"/>
              </a:ext>
            </a:extLst>
          </p:cNvPr>
          <p:cNvSpPr txBox="1"/>
          <p:nvPr/>
        </p:nvSpPr>
        <p:spPr>
          <a:xfrm>
            <a:off x="-4232" y="6550223"/>
            <a:ext cx="457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Source: </a:t>
            </a:r>
            <a:r>
              <a:rPr lang="fr-FR" sz="1400" dirty="0">
                <a:hlinkClick r:id="rId3"/>
              </a:rPr>
              <a:t>https://alerce.science</a:t>
            </a:r>
            <a:r>
              <a:rPr lang="fr-FR" sz="1400" dirty="0"/>
              <a:t>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D8B35F7-F0CC-B721-A58B-4BECCAF06CF5}"/>
              </a:ext>
            </a:extLst>
          </p:cNvPr>
          <p:cNvSpPr/>
          <p:nvPr/>
        </p:nvSpPr>
        <p:spPr>
          <a:xfrm>
            <a:off x="2760134" y="1905001"/>
            <a:ext cx="6383866" cy="4165600"/>
          </a:xfrm>
          <a:prstGeom prst="round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764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75230B-67A3-1BB1-B1D6-2AA161A4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82880"/>
            <a:ext cx="9753600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7923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5568D7F-219B-17AF-35DF-3CAA06436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15395" r="20" b="26658"/>
          <a:stretch/>
        </p:blipFill>
        <p:spPr bwMode="auto">
          <a:xfrm>
            <a:off x="0" y="0"/>
            <a:ext cx="9142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BEF4035-F5CC-537F-597D-CC7BD98AC385}"/>
              </a:ext>
            </a:extLst>
          </p:cNvPr>
          <p:cNvSpPr/>
          <p:nvPr/>
        </p:nvSpPr>
        <p:spPr>
          <a:xfrm>
            <a:off x="6110654" y="4026877"/>
            <a:ext cx="2769577" cy="253218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65571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E1146-76DB-D149-B964-FDB4C326B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375"/>
            <a:ext cx="9144000" cy="472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3B339-70A4-E5FC-8BD1-98F235596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37" y="5631010"/>
            <a:ext cx="8071525" cy="122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8313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5D4CE-7AEC-4147-BB83-857463B3E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" y="1586892"/>
            <a:ext cx="9133192" cy="5271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27711E-97A5-954C-1364-B15B430FF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31" y="73570"/>
            <a:ext cx="46609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515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92374-2737-B24D-833F-21F297CEBB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7" y="54037"/>
            <a:ext cx="9055865" cy="6326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82D83D-A819-AB47-A184-80CA452F344E}"/>
              </a:ext>
            </a:extLst>
          </p:cNvPr>
          <p:cNvSpPr/>
          <p:nvPr/>
        </p:nvSpPr>
        <p:spPr>
          <a:xfrm>
            <a:off x="78023" y="6545851"/>
            <a:ext cx="6603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L. A. Barroso, U. </a:t>
            </a:r>
            <a:r>
              <a:rPr lang="fr-FR" sz="1200" dirty="0" err="1"/>
              <a:t>Hölzle</a:t>
            </a:r>
            <a:r>
              <a:rPr lang="fr-FR" sz="1200" dirty="0"/>
              <a:t>: </a:t>
            </a:r>
            <a:r>
              <a:rPr lang="fr-FR" sz="1200" i="1" dirty="0"/>
              <a:t>The Case for </a:t>
            </a:r>
            <a:r>
              <a:rPr lang="fr-FR" sz="1200" i="1" dirty="0" err="1"/>
              <a:t>Energy-Proportional</a:t>
            </a:r>
            <a:r>
              <a:rPr lang="fr-FR" sz="1200" i="1" dirty="0"/>
              <a:t> </a:t>
            </a:r>
            <a:r>
              <a:rPr lang="fr-FR" sz="1200" i="1" dirty="0" err="1"/>
              <a:t>Computing</a:t>
            </a:r>
            <a:r>
              <a:rPr lang="fr-FR" sz="1200" dirty="0"/>
              <a:t>. IEEE Computer 40(12) 2007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54709-7419-3E49-83B2-2BA0C30A3B61}"/>
              </a:ext>
            </a:extLst>
          </p:cNvPr>
          <p:cNvSpPr txBox="1"/>
          <p:nvPr/>
        </p:nvSpPr>
        <p:spPr>
          <a:xfrm>
            <a:off x="8010356" y="648866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CloudGC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3322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67A46-03D8-12A5-66F5-84828932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915"/>
            <a:ext cx="9133192" cy="5271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7CA3CE-D0DC-FF5F-CA6F-59F01EBBB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31" y="73570"/>
            <a:ext cx="4660900" cy="128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6B3C2-A612-D622-0725-566775CC296B}"/>
              </a:ext>
            </a:extLst>
          </p:cNvPr>
          <p:cNvSpPr txBox="1"/>
          <p:nvPr/>
        </p:nvSpPr>
        <p:spPr>
          <a:xfrm>
            <a:off x="0" y="6488668"/>
            <a:ext cx="914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dirty="0"/>
              <a:t>ANR </a:t>
            </a:r>
            <a:r>
              <a:rPr lang="fr-FR" b="1" dirty="0" err="1"/>
              <a:t>HdF</a:t>
            </a:r>
            <a:r>
              <a:rPr lang="fr-FR" b="1" dirty="0"/>
              <a:t> Résilience </a:t>
            </a:r>
            <a:r>
              <a:rPr lang="fr-FR" b="1" dirty="0" err="1"/>
              <a:t>GreenAct</a:t>
            </a:r>
            <a:r>
              <a:rPr lang="fr-FR" b="1" dirty="0"/>
              <a:t> </a:t>
            </a:r>
            <a:r>
              <a:rPr lang="fr-FR" dirty="0"/>
              <a:t>(Inria, </a:t>
            </a:r>
            <a:r>
              <a:rPr lang="fr-FR" dirty="0" err="1"/>
              <a:t>OVHcloud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256042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EFB3C94-5D34-D57D-AEDB-D3CEA6FE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851" y="467263"/>
            <a:ext cx="9485154" cy="601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8255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78685-A280-E94E-8218-E21275662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1" r="10708"/>
          <a:stretch/>
        </p:blipFill>
        <p:spPr>
          <a:xfrm>
            <a:off x="0" y="-853"/>
            <a:ext cx="9144000" cy="6849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007B1C-2767-9D4A-85DA-DD2C4ED61450}"/>
              </a:ext>
            </a:extLst>
          </p:cNvPr>
          <p:cNvSpPr txBox="1"/>
          <p:nvPr/>
        </p:nvSpPr>
        <p:spPr>
          <a:xfrm>
            <a:off x="5856051" y="6334780"/>
            <a:ext cx="3287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>
                <a:solidFill>
                  <a:schemeClr val="bg1"/>
                </a:solidFill>
              </a:rPr>
              <a:t>Under the (cl)hood….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C2B58D-6E2F-6146-9357-ABABD78950C2}"/>
              </a:ext>
            </a:extLst>
          </p:cNvPr>
          <p:cNvSpPr/>
          <p:nvPr/>
        </p:nvSpPr>
        <p:spPr>
          <a:xfrm>
            <a:off x="1" y="9727"/>
            <a:ext cx="4571996" cy="6838546"/>
          </a:xfrm>
          <a:prstGeom prst="rect">
            <a:avLst/>
          </a:prstGeom>
          <a:solidFill>
            <a:srgbClr val="548235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 err="1">
                <a:solidFill>
                  <a:schemeClr val="bg1"/>
                </a:solidFill>
              </a:rPr>
              <a:t>Pooling</a:t>
            </a:r>
            <a:endParaRPr lang="fr-FR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2A1FCD-0833-ED4C-8499-D2B6421C1DC4}"/>
              </a:ext>
            </a:extLst>
          </p:cNvPr>
          <p:cNvSpPr/>
          <p:nvPr/>
        </p:nvSpPr>
        <p:spPr>
          <a:xfrm>
            <a:off x="4572000" y="9726"/>
            <a:ext cx="4571996" cy="6838546"/>
          </a:xfrm>
          <a:prstGeom prst="rect">
            <a:avLst/>
          </a:prstGeom>
          <a:solidFill>
            <a:srgbClr val="FF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 err="1">
                <a:solidFill>
                  <a:schemeClr val="bg1"/>
                </a:solidFill>
              </a:rPr>
              <a:t>Virtualization</a:t>
            </a:r>
            <a:endParaRPr lang="fr-F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89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40981-6087-FECB-8B6A-7C0A3953C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007"/>
            <a:ext cx="9157721" cy="5399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DE7253-A28F-037E-60F9-FF244BD5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00" y="251507"/>
            <a:ext cx="46228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5947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F799C-9CE1-AF4C-B272-911C6A08E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74" y="2721783"/>
            <a:ext cx="8681444" cy="1934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D67E8-BDA9-0445-8786-04D3DC9C8FCD}"/>
              </a:ext>
            </a:extLst>
          </p:cNvPr>
          <p:cNvSpPr txBox="1"/>
          <p:nvPr/>
        </p:nvSpPr>
        <p:spPr>
          <a:xfrm>
            <a:off x="6877877" y="6347791"/>
            <a:ext cx="2375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http://powerapi.org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47D397-7392-D747-BC95-CEE8C1CCFAFC}"/>
              </a:ext>
            </a:extLst>
          </p:cNvPr>
          <p:cNvSpPr/>
          <p:nvPr/>
        </p:nvSpPr>
        <p:spPr>
          <a:xfrm>
            <a:off x="523461" y="809079"/>
            <a:ext cx="80970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fr-F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sz="2800" i="1" dirty="0">
                <a:latin typeface="Arial" panose="020B0604020202020204" pitchFamily="34" charset="0"/>
                <a:cs typeface="Arial" panose="020B0604020202020204" pitchFamily="34" charset="0"/>
              </a:rPr>
              <a:t> show </a:t>
            </a:r>
            <a:r>
              <a:rPr lang="fr-F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fr-F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programmers</a:t>
            </a:r>
            <a:r>
              <a:rPr lang="fr-F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lacked</a:t>
            </a:r>
            <a:r>
              <a:rPr lang="fr-FR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fr-FR" sz="2800" i="1" dirty="0">
                <a:latin typeface="Arial" panose="020B0604020202020204" pitchFamily="34" charset="0"/>
                <a:cs typeface="Arial" panose="020B0604020202020204" pitchFamily="34" charset="0"/>
              </a:rPr>
              <a:t> of how to </a:t>
            </a:r>
            <a:r>
              <a:rPr lang="fr-F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accurately</a:t>
            </a:r>
            <a:r>
              <a:rPr lang="fr-F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fr-F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software </a:t>
            </a:r>
            <a:r>
              <a:rPr lang="fr-F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. »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6E4D6C-1906-4343-A880-AF1E20A9AFEE}"/>
              </a:ext>
            </a:extLst>
          </p:cNvPr>
          <p:cNvSpPr/>
          <p:nvPr/>
        </p:nvSpPr>
        <p:spPr>
          <a:xfrm>
            <a:off x="267636" y="4467128"/>
            <a:ext cx="8689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</a:t>
            </a:r>
            <a:r>
              <a:rPr lang="fr-FR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monitoring of software </a:t>
            </a:r>
            <a:r>
              <a:rPr lang="fr-FR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fr-FR" sz="2800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05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3E476-E5A4-5B42-9E3A-A2EA8CAE7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9" t="11103" r="2169" b="9677"/>
          <a:stretch/>
        </p:blipFill>
        <p:spPr>
          <a:xfrm>
            <a:off x="110169" y="121187"/>
            <a:ext cx="8560106" cy="3977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924F33-0D09-3240-91D6-4A046FF4B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" t="4104" r="3952" b="5704"/>
          <a:stretch/>
        </p:blipFill>
        <p:spPr>
          <a:xfrm>
            <a:off x="4880472" y="3241771"/>
            <a:ext cx="4263527" cy="3616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FB5DC4-2AAD-5948-AD69-3A7B0AAD2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" t="3850" r="69277" b="16430"/>
          <a:stretch/>
        </p:blipFill>
        <p:spPr>
          <a:xfrm>
            <a:off x="2644049" y="3763520"/>
            <a:ext cx="2236423" cy="3094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58C539-C6C7-AE42-8F2C-F5F0E5DFBF7D}"/>
              </a:ext>
            </a:extLst>
          </p:cNvPr>
          <p:cNvSpPr/>
          <p:nvPr/>
        </p:nvSpPr>
        <p:spPr>
          <a:xfrm>
            <a:off x="4627084" y="3679634"/>
            <a:ext cx="341523" cy="418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604C5-42D4-E143-8AEA-EFB536081711}"/>
              </a:ext>
            </a:extLst>
          </p:cNvPr>
          <p:cNvSpPr txBox="1"/>
          <p:nvPr/>
        </p:nvSpPr>
        <p:spPr>
          <a:xfrm rot="19402042">
            <a:off x="-841190" y="2994803"/>
            <a:ext cx="10662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Complex Hardware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298606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0B57A7-AAEB-D74E-B620-8FA787B39123}"/>
              </a:ext>
            </a:extLst>
          </p:cNvPr>
          <p:cNvSpPr txBox="1"/>
          <p:nvPr/>
        </p:nvSpPr>
        <p:spPr>
          <a:xfrm>
            <a:off x="728271" y="222422"/>
            <a:ext cx="7717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Learning the CPU/DRAM power models from RAPL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CFF13-30B3-3C47-A18B-8AE61C35D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98550"/>
            <a:ext cx="8801100" cy="4660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118668-764B-D54B-8BA4-2B04BDA33597}"/>
              </a:ext>
            </a:extLst>
          </p:cNvPr>
          <p:cNvSpPr/>
          <p:nvPr/>
        </p:nvSpPr>
        <p:spPr>
          <a:xfrm>
            <a:off x="282103" y="2422187"/>
            <a:ext cx="1955260" cy="4047700"/>
          </a:xfrm>
          <a:prstGeom prst="rect">
            <a:avLst/>
          </a:prstGeom>
          <a:solidFill>
            <a:srgbClr val="00FF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B047E-149D-4A45-8357-492BE6436207}"/>
              </a:ext>
            </a:extLst>
          </p:cNvPr>
          <p:cNvSpPr/>
          <p:nvPr/>
        </p:nvSpPr>
        <p:spPr>
          <a:xfrm>
            <a:off x="2438400" y="1906621"/>
            <a:ext cx="2483795" cy="4563266"/>
          </a:xfrm>
          <a:prstGeom prst="rect">
            <a:avLst/>
          </a:prstGeom>
          <a:solidFill>
            <a:srgbClr val="00FF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76C07-9CB4-5848-AF87-4669FEC78B1A}"/>
              </a:ext>
            </a:extLst>
          </p:cNvPr>
          <p:cNvSpPr/>
          <p:nvPr/>
        </p:nvSpPr>
        <p:spPr>
          <a:xfrm>
            <a:off x="5123232" y="1906621"/>
            <a:ext cx="3456564" cy="4563265"/>
          </a:xfrm>
          <a:prstGeom prst="rect">
            <a:avLst/>
          </a:prstGeom>
          <a:solidFill>
            <a:srgbClr val="00FF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C874AF-9CE7-224A-9B04-BA8E02537871}"/>
              </a:ext>
            </a:extLst>
          </p:cNvPr>
          <p:cNvSpPr txBox="1"/>
          <p:nvPr/>
        </p:nvSpPr>
        <p:spPr>
          <a:xfrm>
            <a:off x="348297" y="5969905"/>
            <a:ext cx="182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Feature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24738-950E-1847-9A7C-062A88FC769B}"/>
              </a:ext>
            </a:extLst>
          </p:cNvPr>
          <p:cNvSpPr txBox="1"/>
          <p:nvPr/>
        </p:nvSpPr>
        <p:spPr>
          <a:xfrm>
            <a:off x="2742957" y="5969905"/>
            <a:ext cx="187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Regression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01C3C-C04E-1943-8146-7EB21A978C91}"/>
              </a:ext>
            </a:extLst>
          </p:cNvPr>
          <p:cNvSpPr txBox="1"/>
          <p:nvPr/>
        </p:nvSpPr>
        <p:spPr>
          <a:xfrm>
            <a:off x="6028211" y="596990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Online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D3C67-50AF-BE46-830A-5A4808E5C279}"/>
              </a:ext>
            </a:extLst>
          </p:cNvPr>
          <p:cNvSpPr txBox="1"/>
          <p:nvPr/>
        </p:nvSpPr>
        <p:spPr>
          <a:xfrm>
            <a:off x="7754810" y="6488668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SmartWatts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53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2806A-42CB-E642-A234-495F45F5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818"/>
            <a:ext cx="9144000" cy="58179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F38568-4929-E448-9EFD-B3C7EF141B1D}"/>
              </a:ext>
            </a:extLst>
          </p:cNvPr>
          <p:cNvSpPr/>
          <p:nvPr/>
        </p:nvSpPr>
        <p:spPr>
          <a:xfrm>
            <a:off x="0" y="745642"/>
            <a:ext cx="9144000" cy="939114"/>
          </a:xfrm>
          <a:prstGeom prst="rect">
            <a:avLst/>
          </a:prstGeom>
          <a:solidFill>
            <a:srgbClr val="FFE9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1D849-29C1-5142-8A09-79D5DAB43089}"/>
              </a:ext>
            </a:extLst>
          </p:cNvPr>
          <p:cNvSpPr/>
          <p:nvPr/>
        </p:nvSpPr>
        <p:spPr>
          <a:xfrm>
            <a:off x="0" y="1684755"/>
            <a:ext cx="9144000" cy="4415481"/>
          </a:xfrm>
          <a:prstGeom prst="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C5FC4C-6411-4446-8A84-9B413C11653F}"/>
              </a:ext>
            </a:extLst>
          </p:cNvPr>
          <p:cNvSpPr txBox="1"/>
          <p:nvPr/>
        </p:nvSpPr>
        <p:spPr>
          <a:xfrm>
            <a:off x="908080" y="222422"/>
            <a:ext cx="7327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Monitoring the power consumption in real-time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41DD9-F7BC-244D-AC9B-1723CF451717}"/>
              </a:ext>
            </a:extLst>
          </p:cNvPr>
          <p:cNvSpPr txBox="1"/>
          <p:nvPr/>
        </p:nvSpPr>
        <p:spPr>
          <a:xfrm>
            <a:off x="7754810" y="6488668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SmartWatts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1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6CD5A5-853F-74C8-609C-E90C736A6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6533"/>
            <a:ext cx="9152001" cy="5109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B28385-D10D-6C30-95BD-0D5BF81337AC}"/>
              </a:ext>
            </a:extLst>
          </p:cNvPr>
          <p:cNvSpPr txBox="1"/>
          <p:nvPr/>
        </p:nvSpPr>
        <p:spPr>
          <a:xfrm>
            <a:off x="-4232" y="6550223"/>
            <a:ext cx="457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Source: </a:t>
            </a:r>
            <a:r>
              <a:rPr lang="fr-FR" sz="1400" dirty="0">
                <a:hlinkClick r:id="rId3"/>
              </a:rPr>
              <a:t>https://alerce.science</a:t>
            </a:r>
            <a:r>
              <a:rPr lang="fr-FR" sz="1400" dirty="0"/>
              <a:t>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D8B35F7-F0CC-B721-A58B-4BECCAF06CF5}"/>
              </a:ext>
            </a:extLst>
          </p:cNvPr>
          <p:cNvSpPr/>
          <p:nvPr/>
        </p:nvSpPr>
        <p:spPr>
          <a:xfrm>
            <a:off x="2760134" y="1905001"/>
            <a:ext cx="6383866" cy="4165600"/>
          </a:xfrm>
          <a:prstGeom prst="round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220772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FA5096-F756-2D45-BC41-58682FEC6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6" y="-13252"/>
            <a:ext cx="4979397" cy="2756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A50445-7AC2-4D43-BD48-5383E6CA3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679" y="1930068"/>
            <a:ext cx="5088834" cy="4635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779B2C-5091-B14D-A31A-7ACB6C611AD1}"/>
              </a:ext>
            </a:extLst>
          </p:cNvPr>
          <p:cNvSpPr txBox="1"/>
          <p:nvPr/>
        </p:nvSpPr>
        <p:spPr>
          <a:xfrm>
            <a:off x="8108717" y="6488668"/>
            <a:ext cx="10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WattsKit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47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525174-18F0-9B48-9943-907A26359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" y="1256471"/>
            <a:ext cx="4629978" cy="4430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AAC1C-AAD6-FD42-9A81-1B0F5F97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05" y="1256470"/>
            <a:ext cx="4611756" cy="4332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BF2FCD-57C5-2743-BC44-F16B28968D19}"/>
              </a:ext>
            </a:extLst>
          </p:cNvPr>
          <p:cNvSpPr txBox="1"/>
          <p:nvPr/>
        </p:nvSpPr>
        <p:spPr>
          <a:xfrm>
            <a:off x="8108717" y="6488668"/>
            <a:ext cx="10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WattsKit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97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44C67-CF7B-FC45-AF06-C08093774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567"/>
            <a:ext cx="9144000" cy="5245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14581-A5F7-FF41-BD1D-93B1F3E35378}"/>
              </a:ext>
            </a:extLst>
          </p:cNvPr>
          <p:cNvSpPr txBox="1"/>
          <p:nvPr/>
        </p:nvSpPr>
        <p:spPr>
          <a:xfrm>
            <a:off x="1084969" y="1103850"/>
            <a:ext cx="1490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Software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F0F0E-60B7-0541-A038-B8357E9236BE}"/>
              </a:ext>
            </a:extLst>
          </p:cNvPr>
          <p:cNvSpPr txBox="1"/>
          <p:nvPr/>
        </p:nvSpPr>
        <p:spPr>
          <a:xfrm>
            <a:off x="7270507" y="1103850"/>
            <a:ext cx="1612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Hardware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3BAA7-FB86-164B-B88B-B298C055E5FA}"/>
              </a:ext>
            </a:extLst>
          </p:cNvPr>
          <p:cNvSpPr txBox="1"/>
          <p:nvPr/>
        </p:nvSpPr>
        <p:spPr>
          <a:xfrm>
            <a:off x="180028" y="255374"/>
            <a:ext cx="878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Understanding the distribution of energy among software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6DC73-0BFE-B74D-9EB5-624D35824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C44D89-C2AA-0943-9ECC-17B77060F490}"/>
              </a:ext>
            </a:extLst>
          </p:cNvPr>
          <p:cNvSpPr txBox="1"/>
          <p:nvPr/>
        </p:nvSpPr>
        <p:spPr>
          <a:xfrm>
            <a:off x="7754810" y="6488668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SmartWatts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19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263776-2CC3-CE32-50C3-7D630D67F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6"/>
          <a:stretch/>
        </p:blipFill>
        <p:spPr>
          <a:xfrm>
            <a:off x="0" y="359833"/>
            <a:ext cx="9110859" cy="61383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BD104C-341E-7FCE-09D5-DE246FFBA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901403"/>
            <a:ext cx="7772400" cy="366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8FBC93-9F5A-5FC8-1BEB-0AE57A6D27B4}"/>
              </a:ext>
            </a:extLst>
          </p:cNvPr>
          <p:cNvSpPr txBox="1"/>
          <p:nvPr/>
        </p:nvSpPr>
        <p:spPr>
          <a:xfrm>
            <a:off x="0" y="6519446"/>
            <a:ext cx="4986867" cy="338554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0" i="0" u="none" strike="noStrike" dirty="0">
                <a:effectLst/>
                <a:latin typeface="Open Sans" panose="020F0502020204030204" pitchFamily="34" charset="0"/>
              </a:rPr>
              <a:t>Source : </a:t>
            </a:r>
            <a:r>
              <a:rPr lang="fr-FR" sz="1600" b="0" i="0" u="none" strike="noStrike" dirty="0">
                <a:effectLst/>
                <a:latin typeface="Open Sans" panose="020F0502020204030204" pitchFamily="34" charset="0"/>
                <a:hlinkClick r:id="rId4"/>
              </a:rPr>
              <a:t>https://doi.org/10.1145/3600006.3613208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571135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D4C49-1D52-9D52-560D-2DC5B2FE2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"/>
          <a:stretch/>
        </p:blipFill>
        <p:spPr>
          <a:xfrm>
            <a:off x="0" y="1562501"/>
            <a:ext cx="9143999" cy="5295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C3D84D-9290-A391-015B-7965C7815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00" y="251507"/>
            <a:ext cx="46228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0501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43;p61">
            <a:extLst>
              <a:ext uri="{FF2B5EF4-FFF2-40B4-BE49-F238E27FC236}">
                <a16:creationId xmlns:a16="http://schemas.microsoft.com/office/drawing/2014/main" id="{16E472C1-1078-98D6-A633-481EEE2CAE2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921" y="783046"/>
            <a:ext cx="8904157" cy="59486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44;p61">
            <a:extLst>
              <a:ext uri="{FF2B5EF4-FFF2-40B4-BE49-F238E27FC236}">
                <a16:creationId xmlns:a16="http://schemas.microsoft.com/office/drawing/2014/main" id="{2B6620B5-0355-02EA-C00E-CFB6407FE99D}"/>
              </a:ext>
            </a:extLst>
          </p:cNvPr>
          <p:cNvSpPr/>
          <p:nvPr/>
        </p:nvSpPr>
        <p:spPr>
          <a:xfrm>
            <a:off x="1814575" y="4391730"/>
            <a:ext cx="1662050" cy="23399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C7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EFB78D-D588-FBAA-C34F-39ED5808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33" y="-21287"/>
            <a:ext cx="7609732" cy="10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6388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364F4-4322-39D0-D4FF-A98C94853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6" y="1510294"/>
            <a:ext cx="9152286" cy="5297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A4AC3C-3772-F72C-DBDB-1863861BC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692" y="262466"/>
            <a:ext cx="4932616" cy="9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50763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E3CC1D-BBBF-B23E-38E1-02B11B25A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37" y="1816264"/>
            <a:ext cx="8071525" cy="1226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824283-AB96-110C-E748-7A318EBBA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19" y="4114734"/>
            <a:ext cx="6023759" cy="129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06295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54;p62">
            <a:extLst>
              <a:ext uri="{FF2B5EF4-FFF2-40B4-BE49-F238E27FC236}">
                <a16:creationId xmlns:a16="http://schemas.microsoft.com/office/drawing/2014/main" id="{CBD72A45-EBB6-55CB-35E5-AF8CB100456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845" y="431388"/>
            <a:ext cx="9110155" cy="5936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59;p62">
            <a:extLst>
              <a:ext uri="{FF2B5EF4-FFF2-40B4-BE49-F238E27FC236}">
                <a16:creationId xmlns:a16="http://schemas.microsoft.com/office/drawing/2014/main" id="{BFD177EE-19B0-3998-28BE-EBD2E94095EF}"/>
              </a:ext>
            </a:extLst>
          </p:cNvPr>
          <p:cNvSpPr/>
          <p:nvPr/>
        </p:nvSpPr>
        <p:spPr>
          <a:xfrm>
            <a:off x="170389" y="4010340"/>
            <a:ext cx="1849259" cy="196109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38100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1 CO</a:t>
            </a:r>
            <a:r>
              <a:rPr lang="fr" b="1" baseline="-25000" dirty="0"/>
              <a:t>2</a:t>
            </a:r>
            <a:r>
              <a:rPr lang="fr" b="1" dirty="0"/>
              <a:t>e</a:t>
            </a:r>
            <a:endParaRPr b="1" dirty="0"/>
          </a:p>
        </p:txBody>
      </p:sp>
      <p:cxnSp>
        <p:nvCxnSpPr>
          <p:cNvPr id="5" name="Google Shape;1061;p62" title="x26">
            <a:extLst>
              <a:ext uri="{FF2B5EF4-FFF2-40B4-BE49-F238E27FC236}">
                <a16:creationId xmlns:a16="http://schemas.microsoft.com/office/drawing/2014/main" id="{076B8B04-8A35-E89F-4501-7D8C240B5898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 flipV="1">
            <a:off x="2019648" y="1595165"/>
            <a:ext cx="4185869" cy="3395720"/>
          </a:xfrm>
          <a:prstGeom prst="curvedConnector3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FED3531-66F5-A5E7-E8F9-C9D7A7F27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42"/>
          <a:stretch/>
        </p:blipFill>
        <p:spPr>
          <a:xfrm>
            <a:off x="2150540" y="-2240"/>
            <a:ext cx="4313760" cy="616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DF5C8-DC6C-C77C-DAA7-C1E6A3558FE7}"/>
              </a:ext>
            </a:extLst>
          </p:cNvPr>
          <p:cNvSpPr txBox="1"/>
          <p:nvPr/>
        </p:nvSpPr>
        <p:spPr>
          <a:xfrm>
            <a:off x="0" y="6488668"/>
            <a:ext cx="914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dirty="0"/>
              <a:t>ANR </a:t>
            </a:r>
            <a:r>
              <a:rPr lang="fr-FR" b="1" dirty="0" err="1"/>
              <a:t>HdF</a:t>
            </a:r>
            <a:r>
              <a:rPr lang="fr-FR" b="1" dirty="0"/>
              <a:t> Résilience </a:t>
            </a:r>
            <a:r>
              <a:rPr lang="fr-FR" b="1" dirty="0" err="1"/>
              <a:t>GreenAct</a:t>
            </a:r>
            <a:r>
              <a:rPr lang="fr-FR" b="1" dirty="0"/>
              <a:t> </a:t>
            </a:r>
            <a:r>
              <a:rPr lang="fr-FR" dirty="0"/>
              <a:t>(Inria, </a:t>
            </a:r>
            <a:r>
              <a:rPr lang="fr-FR" dirty="0" err="1"/>
              <a:t>OVHcloud</a:t>
            </a:r>
            <a:r>
              <a:rPr lang="fr-FR" dirty="0"/>
              <a:t>)</a:t>
            </a:r>
          </a:p>
        </p:txBody>
      </p:sp>
      <p:sp>
        <p:nvSpPr>
          <p:cNvPr id="4" name="Google Shape;1060;p62">
            <a:extLst>
              <a:ext uri="{FF2B5EF4-FFF2-40B4-BE49-F238E27FC236}">
                <a16:creationId xmlns:a16="http://schemas.microsoft.com/office/drawing/2014/main" id="{2F3B28D3-D2C2-670D-5517-A1A3674891FA}"/>
              </a:ext>
            </a:extLst>
          </p:cNvPr>
          <p:cNvSpPr/>
          <p:nvPr/>
        </p:nvSpPr>
        <p:spPr>
          <a:xfrm>
            <a:off x="6205517" y="614620"/>
            <a:ext cx="1739128" cy="1961090"/>
          </a:xfrm>
          <a:prstGeom prst="roundRect">
            <a:avLst>
              <a:gd name="adj" fmla="val 16667"/>
            </a:avLst>
          </a:prstGeom>
          <a:solidFill>
            <a:srgbClr val="CC1819"/>
          </a:solidFill>
          <a:ln w="38100" cap="flat" cmpd="sng">
            <a:solidFill>
              <a:srgbClr val="CC181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</a:rPr>
              <a:t>26 CO</a:t>
            </a:r>
            <a:r>
              <a:rPr lang="fr" b="1" baseline="-25000">
                <a:solidFill>
                  <a:schemeClr val="dk1"/>
                </a:solidFill>
              </a:rPr>
              <a:t>2</a:t>
            </a:r>
            <a:r>
              <a:rPr lang="fr" b="1">
                <a:solidFill>
                  <a:schemeClr val="dk1"/>
                </a:solidFill>
              </a:rPr>
              <a:t>e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741075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2CA9D255-AC48-2301-0EF5-3EBA35AAF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9999" r="16678" b="404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811D39-0DCE-E89A-FEA6-79EC260B1237}"/>
              </a:ext>
            </a:extLst>
          </p:cNvPr>
          <p:cNvSpPr/>
          <p:nvPr/>
        </p:nvSpPr>
        <p:spPr>
          <a:xfrm>
            <a:off x="33868" y="651407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https://commons.wikimedia.org/wiki/File:Pyramide_khephren.jpg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AC40E-F8F1-1CD8-225A-3F38CEDD1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344" b="72021" l="4102" r="47559">
                        <a14:foregroundMark x1="18408" y1="32373" x2="18408" y2="32373"/>
                        <a14:foregroundMark x1="25684" y1="31396" x2="25684" y2="31396"/>
                        <a14:foregroundMark x1="30762" y1="31152" x2="30762" y2="31152"/>
                        <a14:foregroundMark x1="33936" y1="33447" x2="33936" y2="33447"/>
                        <a14:foregroundMark x1="38428" y1="35498" x2="38428" y2="35498"/>
                        <a14:foregroundMark x1="43115" y1="40771" x2="43115" y2="40771"/>
                        <a14:foregroundMark x1="16357" y1="33643" x2="16357" y2="33643"/>
                        <a14:foregroundMark x1="13525" y1="38135" x2="13525" y2="38135"/>
                        <a14:foregroundMark x1="9326" y1="41553" x2="9326" y2="41553"/>
                        <a14:foregroundMark x1="27734" y1="51270" x2="27734" y2="51270"/>
                        <a14:foregroundMark x1="44629" y1="43604" x2="44629" y2="43604"/>
                        <a14:foregroundMark x1="44629" y1="48340" x2="44629" y2="48340"/>
                        <a14:foregroundMark x1="27441" y1="29102" x2="27441" y2="29102"/>
                        <a14:foregroundMark x1="27344" y1="28564" x2="27344" y2="28564"/>
                        <a14:foregroundMark x1="28174" y1="29150" x2="28174" y2="29150"/>
                      </a14:backgroundRemoval>
                    </a14:imgEffect>
                  </a14:imgLayer>
                </a14:imgProps>
              </a:ext>
            </a:extLst>
          </a:blip>
          <a:srcRect l="2647" t="26765" r="51373" b="26471"/>
          <a:stretch/>
        </p:blipFill>
        <p:spPr>
          <a:xfrm>
            <a:off x="4365872" y="82234"/>
            <a:ext cx="1094514" cy="1113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C34282-291C-335E-50F5-DF01EED956CD}"/>
              </a:ext>
            </a:extLst>
          </p:cNvPr>
          <p:cNvSpPr txBox="1"/>
          <p:nvPr/>
        </p:nvSpPr>
        <p:spPr>
          <a:xfrm>
            <a:off x="812802" y="4986321"/>
            <a:ext cx="7281334" cy="523220"/>
          </a:xfrm>
          <a:prstGeom prst="rect">
            <a:avLst/>
          </a:prstGeom>
          <a:solidFill>
            <a:srgbClr val="ED7D31">
              <a:alpha val="4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B5FA05-4ECF-4688-D1D1-B602EEDDBCFE}"/>
              </a:ext>
            </a:extLst>
          </p:cNvPr>
          <p:cNvSpPr txBox="1"/>
          <p:nvPr/>
        </p:nvSpPr>
        <p:spPr>
          <a:xfrm>
            <a:off x="1261533" y="4566235"/>
            <a:ext cx="6587067" cy="52322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45298-1C74-7AAB-0B3B-5355B4F26DEA}"/>
              </a:ext>
            </a:extLst>
          </p:cNvPr>
          <p:cNvSpPr txBox="1"/>
          <p:nvPr/>
        </p:nvSpPr>
        <p:spPr>
          <a:xfrm>
            <a:off x="1676400" y="4143821"/>
            <a:ext cx="5765800" cy="52322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Hypervisor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FE751-6AF4-5F34-0212-E9DDE66C9C52}"/>
              </a:ext>
            </a:extLst>
          </p:cNvPr>
          <p:cNvSpPr txBox="1"/>
          <p:nvPr/>
        </p:nvSpPr>
        <p:spPr>
          <a:xfrm>
            <a:off x="1955800" y="3713334"/>
            <a:ext cx="5308600" cy="52322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Virtual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D4522-9A54-0AD7-E36B-11999D64BD15}"/>
              </a:ext>
            </a:extLst>
          </p:cNvPr>
          <p:cNvSpPr txBox="1"/>
          <p:nvPr/>
        </p:nvSpPr>
        <p:spPr>
          <a:xfrm>
            <a:off x="2421467" y="3273444"/>
            <a:ext cx="4470400" cy="52322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Guest operating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CFB8E-08C0-38B7-457E-E320833092AA}"/>
              </a:ext>
            </a:extLst>
          </p:cNvPr>
          <p:cNvSpPr txBox="1"/>
          <p:nvPr/>
        </p:nvSpPr>
        <p:spPr>
          <a:xfrm>
            <a:off x="2836332" y="2834490"/>
            <a:ext cx="3716867" cy="52322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Kubernetes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F1900E-0C2D-79CB-FD62-078496C0D3F5}"/>
              </a:ext>
            </a:extLst>
          </p:cNvPr>
          <p:cNvSpPr txBox="1"/>
          <p:nvPr/>
        </p:nvSpPr>
        <p:spPr>
          <a:xfrm>
            <a:off x="3132665" y="2408040"/>
            <a:ext cx="3124200" cy="52322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58D105-3474-7C47-44E2-04C3F78C77A9}"/>
              </a:ext>
            </a:extLst>
          </p:cNvPr>
          <p:cNvSpPr txBox="1"/>
          <p:nvPr/>
        </p:nvSpPr>
        <p:spPr>
          <a:xfrm>
            <a:off x="3523876" y="1992890"/>
            <a:ext cx="2462058" cy="52322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JVM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C94A4-59CB-9397-37A1-5D08B5BE215E}"/>
              </a:ext>
            </a:extLst>
          </p:cNvPr>
          <p:cNvSpPr txBox="1"/>
          <p:nvPr/>
        </p:nvSpPr>
        <p:spPr>
          <a:xfrm>
            <a:off x="3742268" y="1566169"/>
            <a:ext cx="2107565" cy="52322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94BF2-8499-DAC1-D6EB-97E0E4DC783D}"/>
              </a:ext>
            </a:extLst>
          </p:cNvPr>
          <p:cNvSpPr txBox="1"/>
          <p:nvPr/>
        </p:nvSpPr>
        <p:spPr>
          <a:xfrm>
            <a:off x="4241800" y="1141989"/>
            <a:ext cx="1278468" cy="52322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4E001978-9809-95D6-6622-200F4F9BF5DF}"/>
              </a:ext>
            </a:extLst>
          </p:cNvPr>
          <p:cNvSpPr/>
          <p:nvPr/>
        </p:nvSpPr>
        <p:spPr>
          <a:xfrm>
            <a:off x="812802" y="5528730"/>
            <a:ext cx="7281334" cy="575733"/>
          </a:xfrm>
          <a:prstGeom prst="leftRightArrow">
            <a:avLst/>
          </a:prstGeom>
          <a:gradFill>
            <a:gsLst>
              <a:gs pos="0">
                <a:srgbClr val="C00000"/>
              </a:gs>
              <a:gs pos="41000">
                <a:schemeClr val="accent6">
                  <a:lumMod val="60000"/>
                  <a:lumOff val="40000"/>
                </a:schemeClr>
              </a:gs>
              <a:gs pos="62000">
                <a:schemeClr val="accent6">
                  <a:lumMod val="60000"/>
                  <a:lumOff val="40000"/>
                </a:schemeClr>
              </a:gs>
              <a:gs pos="100000">
                <a:srgbClr val="C0000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2">
                    <a:lumMod val="25000"/>
                  </a:schemeClr>
                </a:solidFill>
              </a:rPr>
              <a:t>Energy / </a:t>
            </a:r>
            <a:r>
              <a:rPr lang="fr-FR" b="1" dirty="0" err="1">
                <a:solidFill>
                  <a:schemeClr val="bg2">
                    <a:lumMod val="25000"/>
                  </a:schemeClr>
                </a:solidFill>
              </a:rPr>
              <a:t>environment</a:t>
            </a:r>
            <a:r>
              <a:rPr lang="fr-FR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bg2">
                    <a:lumMod val="25000"/>
                  </a:schemeClr>
                </a:solidFill>
              </a:rPr>
              <a:t>footprint</a:t>
            </a:r>
            <a:endParaRPr lang="fr-FR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D974B6B4-B60B-45F6-4F5C-A2E87EB6B039}"/>
              </a:ext>
            </a:extLst>
          </p:cNvPr>
          <p:cNvSpPr/>
          <p:nvPr/>
        </p:nvSpPr>
        <p:spPr>
          <a:xfrm rot="16200000">
            <a:off x="-1464426" y="3041485"/>
            <a:ext cx="3961787" cy="575733"/>
          </a:xfrm>
          <a:prstGeom prst="leftRightArrow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37000">
                <a:schemeClr val="accent4"/>
              </a:gs>
              <a:gs pos="67000">
                <a:schemeClr val="accent2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2">
                    <a:lumMod val="25000"/>
                  </a:schemeClr>
                </a:solidFill>
              </a:rPr>
              <a:t>Inefficient / </a:t>
            </a:r>
            <a:r>
              <a:rPr lang="fr-FR" b="1" dirty="0" err="1">
                <a:solidFill>
                  <a:schemeClr val="bg2">
                    <a:lumMod val="25000"/>
                  </a:schemeClr>
                </a:solidFill>
              </a:rPr>
              <a:t>wasted</a:t>
            </a:r>
            <a:r>
              <a:rPr lang="fr-FR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bg2">
                    <a:lumMod val="25000"/>
                  </a:schemeClr>
                </a:solidFill>
              </a:rPr>
              <a:t>resources</a:t>
            </a:r>
            <a:endParaRPr lang="fr-FR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74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3" grpId="0" animBg="1"/>
      <p:bldP spid="14" grpId="0" animBg="1"/>
      <p:bldP spid="15" grpId="0" animBg="1"/>
      <p:bldP spid="4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e nouvelle chaudière et plus de moyens pour Qarnot Computing -  GreenUnivers">
            <a:extLst>
              <a:ext uri="{FF2B5EF4-FFF2-40B4-BE49-F238E27FC236}">
                <a16:creationId xmlns:a16="http://schemas.microsoft.com/office/drawing/2014/main" id="{47C91B99-E86D-E5B2-001A-0C3A122FC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02631C5-E697-B70B-BEB0-9BED48A43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12577" cy="8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22E0EE7-58A3-22C9-7EE7-F57B7E26E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19" y="1"/>
            <a:ext cx="1131205" cy="8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2F0317E4-CAE1-E6F9-F4CF-C859D69B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25" y="1"/>
            <a:ext cx="7514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697896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B820E7-4089-D8FF-9B59-EEBFDC408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853"/>
            <a:ext cx="9144000" cy="5724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816D2-CDB0-942A-B0D1-05F12A90D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481" y="1890671"/>
            <a:ext cx="3754986" cy="484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EE8A61-C2B8-E6A5-D79E-AB5B94E03E0A}"/>
              </a:ext>
            </a:extLst>
          </p:cNvPr>
          <p:cNvSpPr txBox="1"/>
          <p:nvPr/>
        </p:nvSpPr>
        <p:spPr>
          <a:xfrm>
            <a:off x="0" y="6488668"/>
            <a:ext cx="6127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https://computingwithinlimits.org/</a:t>
            </a:r>
            <a:r>
              <a:rPr lang="fr-FR" dirty="0"/>
              <a:t> 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11CC776-AF12-A19A-F6EC-CB4FD890A8E9}"/>
              </a:ext>
            </a:extLst>
          </p:cNvPr>
          <p:cNvSpPr/>
          <p:nvPr/>
        </p:nvSpPr>
        <p:spPr>
          <a:xfrm>
            <a:off x="5270481" y="4305670"/>
            <a:ext cx="3754986" cy="2429563"/>
          </a:xfrm>
          <a:prstGeom prst="frame">
            <a:avLst>
              <a:gd name="adj1" fmla="val 319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07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093C4-BB46-F33D-0B8B-9361DC1F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21" y="715107"/>
            <a:ext cx="9176240" cy="4749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B6D2B-691B-CD12-C390-1E507F41974A}"/>
              </a:ext>
            </a:extLst>
          </p:cNvPr>
          <p:cNvSpPr txBox="1"/>
          <p:nvPr/>
        </p:nvSpPr>
        <p:spPr>
          <a:xfrm>
            <a:off x="0" y="6488668"/>
            <a:ext cx="914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dirty="0"/>
              <a:t>ANR PRCE Distiller </a:t>
            </a:r>
            <a:r>
              <a:rPr lang="fr-FR" dirty="0"/>
              <a:t>(Inria, </a:t>
            </a:r>
            <a:r>
              <a:rPr lang="fr-FR" dirty="0" err="1"/>
              <a:t>OVHcloud</a:t>
            </a:r>
            <a:r>
              <a:rPr lang="fr-FR" dirty="0"/>
              <a:t>, Orange, Davidson consulting) – </a:t>
            </a:r>
            <a:r>
              <a:rPr lang="fr-FR" dirty="0">
                <a:hlinkClick r:id="rId3"/>
              </a:rPr>
              <a:t>https://distiller.cloud/</a:t>
            </a:r>
            <a:r>
              <a:rPr lang="fr-FR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975181-FF98-EBBC-2191-DAA859517DE2}"/>
              </a:ext>
            </a:extLst>
          </p:cNvPr>
          <p:cNvSpPr txBox="1"/>
          <p:nvPr/>
        </p:nvSpPr>
        <p:spPr>
          <a:xfrm>
            <a:off x="765573" y="191887"/>
            <a:ext cx="761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Environmental</a:t>
            </a:r>
            <a:r>
              <a:rPr lang="fr-FR" sz="2800" b="1" dirty="0"/>
              <a:t> </a:t>
            </a:r>
            <a:r>
              <a:rPr lang="fr-FR" sz="2800" b="1" dirty="0" err="1"/>
              <a:t>cost</a:t>
            </a:r>
            <a:r>
              <a:rPr lang="fr-FR" sz="2800" b="1" dirty="0"/>
              <a:t> of </a:t>
            </a:r>
            <a:r>
              <a:rPr lang="fr-FR" sz="2800" b="1" dirty="0" err="1"/>
              <a:t>delivering</a:t>
            </a:r>
            <a:r>
              <a:rPr lang="fr-FR" sz="2800" b="1" dirty="0"/>
              <a:t> software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5D51B-F440-5CA2-46D9-25AC325A10EE}"/>
              </a:ext>
            </a:extLst>
          </p:cNvPr>
          <p:cNvSpPr txBox="1"/>
          <p:nvPr/>
        </p:nvSpPr>
        <p:spPr>
          <a:xfrm>
            <a:off x="1602695" y="5278384"/>
            <a:ext cx="755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/>
              <a:t>Uncovering</a:t>
            </a:r>
            <a:r>
              <a:rPr lang="fr-FR" sz="1400" b="1" dirty="0"/>
              <a:t> the </a:t>
            </a:r>
            <a:r>
              <a:rPr lang="fr-FR" sz="1400" b="1" dirty="0" err="1"/>
              <a:t>Environmental</a:t>
            </a:r>
            <a:r>
              <a:rPr lang="fr-FR" sz="1400" b="1" dirty="0"/>
              <a:t> Impact of Software Life Cycle</a:t>
            </a:r>
            <a:r>
              <a:rPr lang="fr-FR" sz="1400" dirty="0"/>
              <a:t>. </a:t>
            </a:r>
            <a:r>
              <a:rPr lang="fr-FR" sz="1400" dirty="0" err="1"/>
              <a:t>T</a:t>
            </a:r>
            <a:r>
              <a:rPr lang="fr-FR" sz="1400" dirty="0"/>
              <a:t>. Simon, P. Rust, R. </a:t>
            </a:r>
            <a:r>
              <a:rPr lang="fr-FR" sz="1400" dirty="0" err="1"/>
              <a:t>Rouvoy</a:t>
            </a:r>
            <a:r>
              <a:rPr lang="fr-FR" sz="1400" dirty="0"/>
              <a:t>, J. Penhoat. </a:t>
            </a:r>
            <a:r>
              <a:rPr lang="fr-FR" sz="1400" i="1" dirty="0"/>
              <a:t>International </a:t>
            </a:r>
            <a:r>
              <a:rPr lang="fr-FR" sz="1400" i="1" dirty="0" err="1"/>
              <a:t>Conference</a:t>
            </a:r>
            <a:r>
              <a:rPr lang="fr-FR" sz="1400" i="1" dirty="0"/>
              <a:t> on Information and Communications </a:t>
            </a:r>
            <a:r>
              <a:rPr lang="fr-FR" sz="1400" i="1" dirty="0" err="1"/>
              <a:t>Technology</a:t>
            </a:r>
            <a:r>
              <a:rPr lang="fr-FR" sz="1400" i="1" dirty="0"/>
              <a:t> for </a:t>
            </a:r>
            <a:r>
              <a:rPr lang="fr-FR" sz="1400" i="1" dirty="0" err="1"/>
              <a:t>Sustainability</a:t>
            </a:r>
            <a:r>
              <a:rPr lang="fr-FR" sz="1400" dirty="0"/>
              <a:t>, Jun 2023</a:t>
            </a:r>
          </a:p>
        </p:txBody>
      </p:sp>
    </p:spTree>
    <p:extLst>
      <p:ext uri="{BB962C8B-B14F-4D97-AF65-F5344CB8AC3E}">
        <p14:creationId xmlns:p14="http://schemas.microsoft.com/office/powerpoint/2010/main" val="210173315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927656-451B-664E-96EA-D834FD2BC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60" y="0"/>
            <a:ext cx="8028279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0C05FD0-4EF1-C444-95F3-0D5CC4676FE9}"/>
              </a:ext>
            </a:extLst>
          </p:cNvPr>
          <p:cNvSpPr/>
          <p:nvPr/>
        </p:nvSpPr>
        <p:spPr>
          <a:xfrm>
            <a:off x="504156" y="4218206"/>
            <a:ext cx="8081983" cy="398278"/>
          </a:xfrm>
          <a:prstGeom prst="roundRect">
            <a:avLst/>
          </a:prstGeom>
          <a:solidFill>
            <a:srgbClr val="C5E0B4">
              <a:alpha val="32157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50E0B92-0517-984A-B4E8-0FA9032C9793}"/>
              </a:ext>
            </a:extLst>
          </p:cNvPr>
          <p:cNvSpPr/>
          <p:nvPr/>
        </p:nvSpPr>
        <p:spPr>
          <a:xfrm>
            <a:off x="504155" y="3337169"/>
            <a:ext cx="8081983" cy="398278"/>
          </a:xfrm>
          <a:prstGeom prst="roundRect">
            <a:avLst/>
          </a:prstGeom>
          <a:solidFill>
            <a:srgbClr val="C5E0B4">
              <a:alpha val="32157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1C9E1F-70F6-D24E-9ACF-1A0B317B0E4C}"/>
              </a:ext>
            </a:extLst>
          </p:cNvPr>
          <p:cNvSpPr/>
          <p:nvPr/>
        </p:nvSpPr>
        <p:spPr>
          <a:xfrm>
            <a:off x="531007" y="2456132"/>
            <a:ext cx="8081983" cy="398278"/>
          </a:xfrm>
          <a:prstGeom prst="roundRect">
            <a:avLst/>
          </a:prstGeom>
          <a:solidFill>
            <a:srgbClr val="C5E0B4">
              <a:alpha val="32157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97006-2CEE-F340-997D-9D8E9803D215}"/>
              </a:ext>
            </a:extLst>
          </p:cNvPr>
          <p:cNvSpPr txBox="1"/>
          <p:nvPr/>
        </p:nvSpPr>
        <p:spPr>
          <a:xfrm>
            <a:off x="3580874" y="6550223"/>
            <a:ext cx="5563126" cy="307777"/>
          </a:xfrm>
          <a:prstGeom prst="rect">
            <a:avLst/>
          </a:prstGeom>
          <a:solidFill>
            <a:srgbClr val="FFFFFF">
              <a:alpha val="34902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Loi REEN: </a:t>
            </a:r>
            <a:r>
              <a:rPr lang="fr-FR" sz="1400" dirty="0">
                <a:hlinkClick r:id="rId3"/>
              </a:rPr>
              <a:t>https://www.legifrance.gouv.fr/jorf/id/JORFTEXT000044327272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865762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9216B6A-EF16-3B8E-7766-862835502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44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E7524E-C4F5-6A17-681F-1FA9FB2998C5}"/>
              </a:ext>
            </a:extLst>
          </p:cNvPr>
          <p:cNvSpPr txBox="1"/>
          <p:nvPr/>
        </p:nvSpPr>
        <p:spPr>
          <a:xfrm>
            <a:off x="0" y="6488668"/>
            <a:ext cx="3699933" cy="369332"/>
          </a:xfrm>
          <a:prstGeom prst="rect">
            <a:avLst/>
          </a:prstGeom>
          <a:solidFill>
            <a:srgbClr val="FFFFFF">
              <a:alpha val="50588"/>
            </a:srgbClr>
          </a:solidFill>
        </p:spPr>
        <p:txBody>
          <a:bodyPr wrap="square">
            <a:spAutoFit/>
          </a:bodyPr>
          <a:lstStyle/>
          <a:p>
            <a:r>
              <a:rPr lang="fr-FR" dirty="0"/>
              <a:t>Source : </a:t>
            </a:r>
            <a:r>
              <a:rPr lang="fr-FR" dirty="0">
                <a:hlinkClick r:id="rId3"/>
              </a:rPr>
              <a:t>https://www.backblaze.com/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042661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5E2D-F92A-BB4B-B0D4-10751FFA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786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for research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182A5-87CB-714D-80E1-6C89ADA27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47865"/>
            <a:ext cx="9144000" cy="54377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is eating the world, and beyond</a:t>
            </a:r>
          </a:p>
          <a:p>
            <a:pPr lvl="1"/>
            <a:r>
              <a:rPr lang="en-US" i="1" dirty="0">
                <a:solidFill>
                  <a:srgbClr val="9BB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 is software-defined</a:t>
            </a:r>
          </a:p>
          <a:p>
            <a:pPr lvl="1"/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Producing software for anything is a serious threat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reason about all (environmental) impacts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work on all the layers of an infrastructure</a:t>
            </a:r>
          </a:p>
          <a:p>
            <a:pPr lvl="1"/>
            <a:r>
              <a:rPr lang="en-US" dirty="0">
                <a:solidFill>
                  <a:srgbClr val="9BB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layer = a software to optimize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Optimizing layers may increase resource consumption 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cope with potential rebound effects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engineering should digest (upcoming) AI tools</a:t>
            </a:r>
          </a:p>
          <a:p>
            <a:pPr lvl="1"/>
            <a:r>
              <a:rPr lang="en-US" dirty="0">
                <a:solidFill>
                  <a:srgbClr val="9BBF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challenges humans to focus on expert tasks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comes with a (environmental) cost to pay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think about sustainable AI applications</a:t>
            </a:r>
            <a:endParaRPr lang="en-US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solidFill>
                <a:srgbClr val="9BBF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01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817939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4F043D-B62F-A84B-BBF3-EB9EEC3E4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5" y="0"/>
            <a:ext cx="502388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23A0F3-D5D4-1F45-9516-260D41BA7327}"/>
              </a:ext>
            </a:extLst>
          </p:cNvPr>
          <p:cNvSpPr/>
          <p:nvPr/>
        </p:nvSpPr>
        <p:spPr>
          <a:xfrm>
            <a:off x="5043108" y="237387"/>
            <a:ext cx="4100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[…] clients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“care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foremost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about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speed of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secondly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about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reasonable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and performance.”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48198C-4423-154C-944C-56DE152F756A}"/>
              </a:ext>
            </a:extLst>
          </p:cNvPr>
          <p:cNvSpPr/>
          <p:nvPr/>
        </p:nvSpPr>
        <p:spPr>
          <a:xfrm>
            <a:off x="4997381" y="2860771"/>
            <a:ext cx="4146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show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programmers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lacked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how to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accurately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software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86560B-5E25-F244-9402-72A28A9D2F17}"/>
              </a:ext>
            </a:extLst>
          </p:cNvPr>
          <p:cNvSpPr/>
          <p:nvPr/>
        </p:nvSpPr>
        <p:spPr>
          <a:xfrm>
            <a:off x="5043108" y="1523965"/>
            <a:ext cx="4100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rather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 the software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are in-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terested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talk about en-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ergy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C30BF8-7F75-EA46-8FF8-AC2160B01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548" y="4022788"/>
            <a:ext cx="5804452" cy="27153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CFE00A-7141-8F4B-9B71-6F26BE4AA899}"/>
              </a:ext>
            </a:extLst>
          </p:cNvPr>
          <p:cNvSpPr/>
          <p:nvPr/>
        </p:nvSpPr>
        <p:spPr>
          <a:xfrm>
            <a:off x="5643592" y="6524403"/>
            <a:ext cx="3549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http://doi.org/10.1109/MS.2015.83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F8EF0-F1A8-BE4E-B03A-83282336D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257" y="0"/>
            <a:ext cx="5299364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07217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F1BAC0-4688-6929-0F91-48EA138A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89810F-7E2B-C189-BB17-3F5D3A62AF48}"/>
              </a:ext>
            </a:extLst>
          </p:cNvPr>
          <p:cNvSpPr txBox="1"/>
          <p:nvPr/>
        </p:nvSpPr>
        <p:spPr>
          <a:xfrm>
            <a:off x="0" y="6519446"/>
            <a:ext cx="80348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Source : </a:t>
            </a:r>
            <a:r>
              <a:rPr lang="fr-FR" sz="1600" dirty="0">
                <a:hlinkClick r:id="rId3"/>
              </a:rPr>
              <a:t>https://www.thegioimaychu.vn/blog/thuat-ngu/deduplication/</a:t>
            </a:r>
            <a:r>
              <a:rPr lang="fr-FR" sz="1600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71D628-3669-F287-3110-FB2B1EC50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r="15926"/>
          <a:stretch/>
        </p:blipFill>
        <p:spPr bwMode="auto">
          <a:xfrm>
            <a:off x="2468033" y="341658"/>
            <a:ext cx="4207933" cy="61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407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6CD5A5-853F-74C8-609C-E90C736A6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6533"/>
            <a:ext cx="9152001" cy="5109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B28385-D10D-6C30-95BD-0D5BF81337AC}"/>
              </a:ext>
            </a:extLst>
          </p:cNvPr>
          <p:cNvSpPr txBox="1"/>
          <p:nvPr/>
        </p:nvSpPr>
        <p:spPr>
          <a:xfrm>
            <a:off x="-4232" y="6550223"/>
            <a:ext cx="4576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Source: </a:t>
            </a:r>
            <a:r>
              <a:rPr lang="fr-FR" sz="1400" dirty="0">
                <a:hlinkClick r:id="rId3"/>
              </a:rPr>
              <a:t>https://alerce.science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034159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F067C-16B1-B64F-A643-D205D31C7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8" r="1994"/>
          <a:stretch/>
        </p:blipFill>
        <p:spPr>
          <a:xfrm>
            <a:off x="-1" y="0"/>
            <a:ext cx="9144001" cy="542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30F4EDF-8449-CB4C-8752-827A93575EED}"/>
              </a:ext>
            </a:extLst>
          </p:cNvPr>
          <p:cNvSpPr txBox="1">
            <a:spLocks/>
          </p:cNvSpPr>
          <p:nvPr/>
        </p:nvSpPr>
        <p:spPr>
          <a:xfrm>
            <a:off x="100484" y="5301208"/>
            <a:ext cx="9065220" cy="7438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700" i="1"/>
              <a:t>« </a:t>
            </a:r>
            <a:r>
              <a:rPr lang="en-US" sz="2700" b="1" i="1"/>
              <a:t>Why software is eating the world </a:t>
            </a:r>
            <a:r>
              <a:rPr lang="en-US" sz="2700" i="1"/>
              <a:t>» (M. Andreesen, WSJ, 2011)</a:t>
            </a:r>
            <a:endParaRPr lang="en-US" sz="27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FD9758-8E67-184B-81D1-8090015F7D0B}"/>
              </a:ext>
            </a:extLst>
          </p:cNvPr>
          <p:cNvSpPr/>
          <p:nvPr/>
        </p:nvSpPr>
        <p:spPr>
          <a:xfrm>
            <a:off x="588555" y="6577607"/>
            <a:ext cx="8577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/>
              <a:t>Source: </a:t>
            </a:r>
            <a:r>
              <a:rPr lang="fr-FR" sz="1400" dirty="0">
                <a:hlinkClick r:id="rId3"/>
              </a:rPr>
              <a:t>https://www.wsj.com/articles/SB10001424053111903480904576512250915629460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94629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FA63D71-8DCD-4DD8-39FC-0A5FDBDD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1440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3927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11136</TotalTime>
  <Words>859</Words>
  <Application>Microsoft Macintosh PowerPoint</Application>
  <PresentationFormat>Affichage à l'écran (4:3)</PresentationFormat>
  <Paragraphs>95</Paragraphs>
  <Slides>52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9" baseType="lpstr">
      <vt:lpstr>-apple-system</vt:lpstr>
      <vt:lpstr>Arial</vt:lpstr>
      <vt:lpstr>Calibri</vt:lpstr>
      <vt:lpstr>Calibri Light</vt:lpstr>
      <vt:lpstr>Open Sans</vt:lpstr>
      <vt:lpstr>tahoma</vt:lpstr>
      <vt:lpstr>Office Theme</vt:lpstr>
      <vt:lpstr>Impact environnemental de la science ouverte à l’ère du numérique prépondérant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Energy profiling with JouleHunter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Challenges for research organisations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Quels défis pour le développement durable des logiciels ?</dc:title>
  <dc:creator>Microsoft Office User</dc:creator>
  <cp:lastModifiedBy>Microsoft Office User</cp:lastModifiedBy>
  <cp:revision>173</cp:revision>
  <cp:lastPrinted>2021-10-08T12:38:59Z</cp:lastPrinted>
  <dcterms:created xsi:type="dcterms:W3CDTF">2019-06-07T07:32:16Z</dcterms:created>
  <dcterms:modified xsi:type="dcterms:W3CDTF">2023-12-11T09:40:53Z</dcterms:modified>
</cp:coreProperties>
</file>